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86" r:id="rId5"/>
    <p:sldId id="287" r:id="rId6"/>
    <p:sldId id="288" r:id="rId7"/>
    <p:sldId id="289" r:id="rId8"/>
    <p:sldId id="290" r:id="rId9"/>
    <p:sldId id="291" r:id="rId10"/>
    <p:sldId id="292" r:id="rId11"/>
    <p:sldId id="263" r:id="rId12"/>
    <p:sldId id="264" r:id="rId13"/>
    <p:sldId id="265" r:id="rId14"/>
    <p:sldId id="266" r:id="rId15"/>
    <p:sldId id="262" r:id="rId16"/>
    <p:sldId id="267" r:id="rId17"/>
    <p:sldId id="268" r:id="rId18"/>
    <p:sldId id="269" r:id="rId19"/>
    <p:sldId id="270" r:id="rId20"/>
    <p:sldId id="297" r:id="rId21"/>
    <p:sldId id="298" r:id="rId22"/>
    <p:sldId id="299" r:id="rId23"/>
    <p:sldId id="306" r:id="rId24"/>
    <p:sldId id="307" r:id="rId25"/>
    <p:sldId id="278" r:id="rId26"/>
    <p:sldId id="279" r:id="rId27"/>
    <p:sldId id="280" r:id="rId28"/>
    <p:sldId id="300" r:id="rId29"/>
    <p:sldId id="301" r:id="rId30"/>
    <p:sldId id="304" r:id="rId31"/>
    <p:sldId id="305" r:id="rId32"/>
    <p:sldId id="282" r:id="rId33"/>
    <p:sldId id="283" r:id="rId34"/>
    <p:sldId id="284" r:id="rId35"/>
    <p:sldId id="28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7" autoAdjust="0"/>
    <p:restoredTop sz="94660"/>
  </p:normalViewPr>
  <p:slideViewPr>
    <p:cSldViewPr>
      <p:cViewPr>
        <p:scale>
          <a:sx n="100" d="100"/>
          <a:sy n="100" d="100"/>
        </p:scale>
        <p:origin x="-52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CD3DAF-E2D2-459C-9A93-CF4A5BA3369B}" type="datetimeFigureOut">
              <a:rPr lang="en-US" smtClean="0"/>
              <a:pPr/>
              <a:t>10/20/2012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D56589-6BCE-4054-BACA-C4AE63E6933A}" type="slidenum">
              <a:rPr lang="en-US" smtClean="0"/>
              <a:pPr/>
              <a:t>‹#›</a:t>
            </a:fld>
            <a:endParaRPr lang="en-US"/>
          </a:p>
        </p:txBody>
      </p:sp>
    </p:spTree>
    <p:extLst>
      <p:ext uri="{BB962C8B-B14F-4D97-AF65-F5344CB8AC3E}">
        <p14:creationId xmlns:p14="http://schemas.microsoft.com/office/powerpoint/2010/main" val="3601112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charset="0"/>
                <a:ea typeface="Arial" charset="0"/>
                <a:cs typeface="Arial" charset="0"/>
              </a:rPr>
              <a:t>Current research indicates that youth are coming-out at younger ages (10-13).</a:t>
            </a:r>
          </a:p>
          <a:p>
            <a:r>
              <a:rPr lang="en-US" sz="1200" kern="1200" dirty="0" smtClean="0">
                <a:solidFill>
                  <a:schemeClr val="tx1"/>
                </a:solidFill>
                <a:latin typeface="+mn-lt"/>
                <a:ea typeface="+mn-ea"/>
                <a:cs typeface="+mn-cs"/>
              </a:rPr>
              <a:t>Senate</a:t>
            </a:r>
            <a:r>
              <a:rPr lang="en-US" sz="1200" kern="1200" baseline="0" dirty="0" smtClean="0">
                <a:solidFill>
                  <a:schemeClr val="tx1"/>
                </a:solidFill>
                <a:latin typeface="+mn-lt"/>
                <a:ea typeface="+mn-ea"/>
                <a:cs typeface="+mn-cs"/>
              </a:rPr>
              <a:t> Bill 3266/</a:t>
            </a:r>
            <a:r>
              <a:rPr lang="en-US" sz="1200" kern="1200" dirty="0" smtClean="0">
                <a:solidFill>
                  <a:schemeClr val="tx1"/>
                </a:solidFill>
                <a:latin typeface="+mn-lt"/>
                <a:ea typeface="+mn-ea"/>
                <a:cs typeface="+mn-cs"/>
              </a:rPr>
              <a:t>The Prevent School Violence Illinois Act -The measure covers bullying specifically targeted at students because of their sexual orientation or gender identity, among other categories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charset="0"/>
                <a:ea typeface="Times New Roman" charset="0"/>
                <a:cs typeface="Times New Roman" charset="0"/>
              </a:rPr>
              <a:t>Avoid phrases like, “I knew it,” “Are you sure?,” and “This is just a phase…”</a:t>
            </a:r>
          </a:p>
          <a:p>
            <a:endParaRPr lang="en-US" dirty="0"/>
          </a:p>
        </p:txBody>
      </p:sp>
      <p:sp>
        <p:nvSpPr>
          <p:cNvPr id="4" name="Slide Number Placeholder 3"/>
          <p:cNvSpPr>
            <a:spLocks noGrp="1"/>
          </p:cNvSpPr>
          <p:nvPr>
            <p:ph type="sldNum" sz="quarter" idx="10"/>
          </p:nvPr>
        </p:nvSpPr>
        <p:spPr/>
        <p:txBody>
          <a:bodyPr/>
          <a:lstStyle/>
          <a:p>
            <a:fld id="{66D56589-6BCE-4054-BACA-C4AE63E6933A}" type="slidenum">
              <a:rPr lang="en-US" smtClean="0"/>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It’s Elementary</a:t>
            </a:r>
          </a:p>
          <a:p>
            <a:r>
              <a:rPr lang="en-US" dirty="0" smtClean="0"/>
              <a:t>Practice saying</a:t>
            </a:r>
            <a:r>
              <a:rPr lang="en-US" baseline="0" dirty="0" smtClean="0"/>
              <a:t> to your neighbor what your plans are for the weekend without using any gender specific pronouns</a:t>
            </a:r>
            <a:endParaRPr lang="en-US" dirty="0"/>
          </a:p>
        </p:txBody>
      </p:sp>
      <p:sp>
        <p:nvSpPr>
          <p:cNvPr id="4" name="Slide Number Placeholder 3"/>
          <p:cNvSpPr>
            <a:spLocks noGrp="1"/>
          </p:cNvSpPr>
          <p:nvPr>
            <p:ph type="sldNum" sz="quarter" idx="10"/>
          </p:nvPr>
        </p:nvSpPr>
        <p:spPr/>
        <p:txBody>
          <a:bodyPr/>
          <a:lstStyle/>
          <a:p>
            <a:fld id="{66D56589-6BCE-4054-BACA-C4AE63E6933A}" type="slidenum">
              <a:rPr lang="en-US" smtClean="0"/>
              <a:pPr/>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A59E94-AEC1-4C3D-BE05-509738181926}" type="datetime1">
              <a:rPr lang="en-US" smtClean="0"/>
              <a:pPr/>
              <a:t>10/20/2012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C4797-126E-467B-B370-316E22125286}" type="slidenum">
              <a:rPr lang="en-US" smtClean="0"/>
              <a:pPr/>
              <a:t>‹#›</a:t>
            </a:fld>
            <a:endParaRPr lang="en-US"/>
          </a:p>
        </p:txBody>
      </p:sp>
    </p:spTree>
    <p:extLst>
      <p:ext uri="{BB962C8B-B14F-4D97-AF65-F5344CB8AC3E}">
        <p14:creationId xmlns:p14="http://schemas.microsoft.com/office/powerpoint/2010/main" val="3153645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2935B1-7C0C-420E-B94F-6CD241AE7168}" type="datetime1">
              <a:rPr lang="en-US" smtClean="0"/>
              <a:pPr/>
              <a:t>10/20/2012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C4797-126E-467B-B370-316E22125286}" type="slidenum">
              <a:rPr lang="en-US" smtClean="0"/>
              <a:pPr/>
              <a:t>‹#›</a:t>
            </a:fld>
            <a:endParaRPr lang="en-US"/>
          </a:p>
        </p:txBody>
      </p:sp>
    </p:spTree>
    <p:extLst>
      <p:ext uri="{BB962C8B-B14F-4D97-AF65-F5344CB8AC3E}">
        <p14:creationId xmlns:p14="http://schemas.microsoft.com/office/powerpoint/2010/main" val="3228517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A21A83-D780-403E-85CA-8F76F5D96FD7}" type="datetime1">
              <a:rPr lang="en-US" smtClean="0"/>
              <a:pPr/>
              <a:t>10/20/2012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C4797-126E-467B-B370-316E22125286}" type="slidenum">
              <a:rPr lang="en-US" smtClean="0"/>
              <a:pPr/>
              <a:t>‹#›</a:t>
            </a:fld>
            <a:endParaRPr lang="en-US"/>
          </a:p>
        </p:txBody>
      </p:sp>
    </p:spTree>
    <p:extLst>
      <p:ext uri="{BB962C8B-B14F-4D97-AF65-F5344CB8AC3E}">
        <p14:creationId xmlns:p14="http://schemas.microsoft.com/office/powerpoint/2010/main" val="732902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421771-CE28-4D8D-BE66-D96A384BE29D}" type="datetime1">
              <a:rPr lang="en-US" smtClean="0"/>
              <a:pPr/>
              <a:t>10/20/2012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C4797-126E-467B-B370-316E22125286}" type="slidenum">
              <a:rPr lang="en-US" smtClean="0"/>
              <a:pPr/>
              <a:t>‹#›</a:t>
            </a:fld>
            <a:endParaRPr lang="en-US"/>
          </a:p>
        </p:txBody>
      </p:sp>
    </p:spTree>
    <p:extLst>
      <p:ext uri="{BB962C8B-B14F-4D97-AF65-F5344CB8AC3E}">
        <p14:creationId xmlns:p14="http://schemas.microsoft.com/office/powerpoint/2010/main" val="1602825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F1C4A9-0AA7-4D6F-A27D-58857AC58A2B}" type="datetime1">
              <a:rPr lang="en-US" smtClean="0"/>
              <a:pPr/>
              <a:t>10/20/2012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C4797-126E-467B-B370-316E22125286}" type="slidenum">
              <a:rPr lang="en-US" smtClean="0"/>
              <a:pPr/>
              <a:t>‹#›</a:t>
            </a:fld>
            <a:endParaRPr lang="en-US"/>
          </a:p>
        </p:txBody>
      </p:sp>
    </p:spTree>
    <p:extLst>
      <p:ext uri="{BB962C8B-B14F-4D97-AF65-F5344CB8AC3E}">
        <p14:creationId xmlns:p14="http://schemas.microsoft.com/office/powerpoint/2010/main" val="413846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BE2157-E0CC-4F2F-88BF-FB8DBF9883ED}" type="datetime1">
              <a:rPr lang="en-US" smtClean="0"/>
              <a:pPr/>
              <a:t>10/20/2012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C4797-126E-467B-B370-316E22125286}" type="slidenum">
              <a:rPr lang="en-US" smtClean="0"/>
              <a:pPr/>
              <a:t>‹#›</a:t>
            </a:fld>
            <a:endParaRPr lang="en-US"/>
          </a:p>
        </p:txBody>
      </p:sp>
    </p:spTree>
    <p:extLst>
      <p:ext uri="{BB962C8B-B14F-4D97-AF65-F5344CB8AC3E}">
        <p14:creationId xmlns:p14="http://schemas.microsoft.com/office/powerpoint/2010/main" val="2851837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B30A55-D492-4AC4-A054-45E58BD5084E}" type="datetime1">
              <a:rPr lang="en-US" smtClean="0"/>
              <a:pPr/>
              <a:t>10/20/2012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5C4797-126E-467B-B370-316E22125286}" type="slidenum">
              <a:rPr lang="en-US" smtClean="0"/>
              <a:pPr/>
              <a:t>‹#›</a:t>
            </a:fld>
            <a:endParaRPr lang="en-US"/>
          </a:p>
        </p:txBody>
      </p:sp>
    </p:spTree>
    <p:extLst>
      <p:ext uri="{BB962C8B-B14F-4D97-AF65-F5344CB8AC3E}">
        <p14:creationId xmlns:p14="http://schemas.microsoft.com/office/powerpoint/2010/main" val="3203094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100181-E23B-4FB5-96C6-D6309B54291C}" type="datetime1">
              <a:rPr lang="en-US" smtClean="0"/>
              <a:pPr/>
              <a:t>10/20/2012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5C4797-126E-467B-B370-316E22125286}" type="slidenum">
              <a:rPr lang="en-US" smtClean="0"/>
              <a:pPr/>
              <a:t>‹#›</a:t>
            </a:fld>
            <a:endParaRPr lang="en-US"/>
          </a:p>
        </p:txBody>
      </p:sp>
    </p:spTree>
    <p:extLst>
      <p:ext uri="{BB962C8B-B14F-4D97-AF65-F5344CB8AC3E}">
        <p14:creationId xmlns:p14="http://schemas.microsoft.com/office/powerpoint/2010/main" val="2289366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52E50E-2B85-4B5C-9978-7E879107AB5C}" type="datetime1">
              <a:rPr lang="en-US" smtClean="0"/>
              <a:pPr/>
              <a:t>10/20/2012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5C4797-126E-467B-B370-316E22125286}" type="slidenum">
              <a:rPr lang="en-US" smtClean="0"/>
              <a:pPr/>
              <a:t>‹#›</a:t>
            </a:fld>
            <a:endParaRPr lang="en-US"/>
          </a:p>
        </p:txBody>
      </p:sp>
    </p:spTree>
    <p:extLst>
      <p:ext uri="{BB962C8B-B14F-4D97-AF65-F5344CB8AC3E}">
        <p14:creationId xmlns:p14="http://schemas.microsoft.com/office/powerpoint/2010/main" val="87639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57CF15-5672-4E3F-98D5-9B20E9B9E161}" type="datetime1">
              <a:rPr lang="en-US" smtClean="0"/>
              <a:pPr/>
              <a:t>10/20/2012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C4797-126E-467B-B370-316E22125286}" type="slidenum">
              <a:rPr lang="en-US" smtClean="0"/>
              <a:pPr/>
              <a:t>‹#›</a:t>
            </a:fld>
            <a:endParaRPr lang="en-US"/>
          </a:p>
        </p:txBody>
      </p:sp>
    </p:spTree>
    <p:extLst>
      <p:ext uri="{BB962C8B-B14F-4D97-AF65-F5344CB8AC3E}">
        <p14:creationId xmlns:p14="http://schemas.microsoft.com/office/powerpoint/2010/main" val="604705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71E55E-4967-445F-809B-EB0A8DBAF96C}" type="datetime1">
              <a:rPr lang="en-US" smtClean="0"/>
              <a:pPr/>
              <a:t>10/20/2012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C4797-126E-467B-B370-316E22125286}" type="slidenum">
              <a:rPr lang="en-US" smtClean="0"/>
              <a:pPr/>
              <a:t>‹#›</a:t>
            </a:fld>
            <a:endParaRPr lang="en-US"/>
          </a:p>
        </p:txBody>
      </p:sp>
    </p:spTree>
    <p:extLst>
      <p:ext uri="{BB962C8B-B14F-4D97-AF65-F5344CB8AC3E}">
        <p14:creationId xmlns:p14="http://schemas.microsoft.com/office/powerpoint/2010/main" val="3761977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24ED37-6B26-4829-81F9-6ED7D9221BB2}" type="datetime1">
              <a:rPr lang="en-US" smtClean="0"/>
              <a:pPr/>
              <a:t>10/20/2012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5C4797-126E-467B-B370-316E22125286}" type="slidenum">
              <a:rPr lang="en-US" smtClean="0"/>
              <a:pPr/>
              <a:t>‹#›</a:t>
            </a:fld>
            <a:endParaRPr lang="en-US"/>
          </a:p>
        </p:txBody>
      </p:sp>
    </p:spTree>
    <p:extLst>
      <p:ext uri="{BB962C8B-B14F-4D97-AF65-F5344CB8AC3E}">
        <p14:creationId xmlns:p14="http://schemas.microsoft.com/office/powerpoint/2010/main" val="3789151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000" dirty="0" smtClean="0">
                <a:solidFill>
                  <a:srgbClr val="4A452A"/>
                </a:solidFill>
                <a:latin typeface="Century Gothic"/>
                <a:cs typeface="Century Gothic"/>
              </a:rPr>
              <a:t>Aligning with the Alliance: </a:t>
            </a:r>
            <a:br>
              <a:rPr lang="en-US" sz="4000" dirty="0" smtClean="0">
                <a:solidFill>
                  <a:srgbClr val="4A452A"/>
                </a:solidFill>
                <a:latin typeface="Century Gothic"/>
                <a:cs typeface="Century Gothic"/>
              </a:rPr>
            </a:br>
            <a:r>
              <a:rPr lang="en-US" sz="4000" dirty="0" smtClean="0">
                <a:solidFill>
                  <a:srgbClr val="4A452A"/>
                </a:solidFill>
                <a:latin typeface="Century Gothic"/>
                <a:cs typeface="Century Gothic"/>
              </a:rPr>
              <a:t>Creating Safer Schools for LGBTQ Students </a:t>
            </a:r>
            <a:endParaRPr lang="en-US" sz="4000" dirty="0">
              <a:solidFill>
                <a:srgbClr val="4A452A"/>
              </a:solidFill>
              <a:latin typeface="Century Gothic"/>
              <a:cs typeface="Century Gothic"/>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90094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latin typeface="Century Gothic" pitchFamily="34" charset="0"/>
              </a:rPr>
              <a:t>Fact or Fiction:</a:t>
            </a:r>
            <a:endParaRPr lang="en-US" sz="4000" b="1" dirty="0">
              <a:solidFill>
                <a:srgbClr val="663300"/>
              </a:solidFill>
              <a:latin typeface="Century Gothic" pitchFamily="34" charset="0"/>
            </a:endParaRPr>
          </a:p>
        </p:txBody>
      </p:sp>
      <p:sp>
        <p:nvSpPr>
          <p:cNvPr id="3" name="Subtitle 2"/>
          <p:cNvSpPr>
            <a:spLocks noGrp="1"/>
          </p:cNvSpPr>
          <p:nvPr>
            <p:ph type="subTitle" idx="1"/>
          </p:nvPr>
        </p:nvSpPr>
        <p:spPr>
          <a:xfrm>
            <a:off x="381000" y="1371600"/>
            <a:ext cx="8393722" cy="4495800"/>
          </a:xfrm>
        </p:spPr>
        <p:txBody>
          <a:bodyPr>
            <a:normAutofit/>
          </a:bodyPr>
          <a:lstStyle/>
          <a:p>
            <a:endParaRPr lang="en-US" sz="2800" baseline="30000" dirty="0" smtClean="0">
              <a:solidFill>
                <a:schemeClr val="tx2"/>
              </a:solidFill>
              <a:ea typeface="Arial" charset="0"/>
              <a:cs typeface="Arial" charset="0"/>
            </a:endParaRPr>
          </a:p>
          <a:p>
            <a:endParaRPr lang="en-US" sz="2800" baseline="30000" dirty="0" smtClean="0">
              <a:solidFill>
                <a:schemeClr val="tx2"/>
              </a:solidFill>
              <a:ea typeface="Arial" charset="0"/>
              <a:cs typeface="Arial" charset="0"/>
            </a:endParaRPr>
          </a:p>
          <a:p>
            <a:pPr>
              <a:lnSpc>
                <a:spcPct val="90000"/>
              </a:lnSpc>
            </a:pPr>
            <a:r>
              <a:rPr lang="en-US" sz="2800" dirty="0" smtClean="0">
                <a:solidFill>
                  <a:srgbClr val="4A452A"/>
                </a:solidFill>
                <a:latin typeface="Century Gothic"/>
                <a:ea typeface="Times New Roman" charset="0"/>
                <a:cs typeface="Century Gothic"/>
              </a:rPr>
              <a:t>In a recent evaluation study of the Massachusetts</a:t>
            </a:r>
            <a:r>
              <a:rPr lang="ja-JP" altLang="en-US" sz="2800" dirty="0" smtClean="0">
                <a:solidFill>
                  <a:srgbClr val="4A452A"/>
                </a:solidFill>
                <a:latin typeface="Century Gothic"/>
                <a:ea typeface="Times New Roman" charset="0"/>
                <a:cs typeface="Century Gothic"/>
              </a:rPr>
              <a:t>’</a:t>
            </a:r>
            <a:r>
              <a:rPr lang="en-US" altLang="ja-JP" sz="2800" dirty="0" smtClean="0">
                <a:solidFill>
                  <a:srgbClr val="4A452A"/>
                </a:solidFill>
                <a:latin typeface="Century Gothic"/>
                <a:ea typeface="Times New Roman" charset="0"/>
                <a:cs typeface="Century Gothic"/>
              </a:rPr>
              <a:t> Safe Schools Program, having a GSA (Gay Straight Alliance) was  found to be the #1 single factor related to students</a:t>
            </a:r>
            <a:r>
              <a:rPr lang="ja-JP" altLang="en-US" sz="2800" dirty="0" smtClean="0">
                <a:solidFill>
                  <a:srgbClr val="4A452A"/>
                </a:solidFill>
                <a:latin typeface="Century Gothic"/>
                <a:ea typeface="Times New Roman" charset="0"/>
                <a:cs typeface="Century Gothic"/>
              </a:rPr>
              <a:t>’</a:t>
            </a:r>
            <a:r>
              <a:rPr lang="en-US" altLang="ja-JP" sz="2800" dirty="0" smtClean="0">
                <a:solidFill>
                  <a:srgbClr val="4A452A"/>
                </a:solidFill>
                <a:latin typeface="Century Gothic"/>
                <a:ea typeface="Times New Roman" charset="0"/>
                <a:cs typeface="Century Gothic"/>
              </a:rPr>
              <a:t> perceiving their school to be safe for lesbian, gay, bisexual and transgender students.</a:t>
            </a:r>
          </a:p>
          <a:p>
            <a:pPr>
              <a:lnSpc>
                <a:spcPct val="90000"/>
              </a:lnSpc>
            </a:pPr>
            <a:endParaRPr lang="en-US" sz="2800" dirty="0" smtClean="0">
              <a:solidFill>
                <a:srgbClr val="4A452A"/>
              </a:solidFill>
              <a:latin typeface="Century Gothic"/>
              <a:ea typeface="Times New Roman" charset="0"/>
              <a:cs typeface="Century Gothic"/>
            </a:endParaRPr>
          </a:p>
          <a:p>
            <a:pPr>
              <a:lnSpc>
                <a:spcPct val="90000"/>
              </a:lnSpc>
            </a:pPr>
            <a:r>
              <a:rPr lang="en-US" sz="5400" b="1" dirty="0" smtClean="0">
                <a:solidFill>
                  <a:srgbClr val="4A452A"/>
                </a:solidFill>
                <a:latin typeface="Century Gothic"/>
                <a:ea typeface="Times New Roman" charset="0"/>
                <a:cs typeface="Century Gothic"/>
              </a:rPr>
              <a:t>FACT</a:t>
            </a:r>
          </a:p>
          <a:p>
            <a:endParaRPr lang="en-US" sz="2800" baseline="30000" dirty="0" smtClean="0">
              <a:solidFill>
                <a:schemeClr val="tx2"/>
              </a:solidFill>
              <a:ea typeface="Arial" charset="0"/>
              <a:cs typeface="Arial" charset="0"/>
            </a:endParaRPr>
          </a:p>
          <a:p>
            <a:endParaRPr lang="en-US" sz="2800" baseline="30000" dirty="0" smtClean="0">
              <a:solidFill>
                <a:schemeClr val="tx2"/>
              </a:solidFill>
              <a:ea typeface="Arial" charset="0"/>
              <a:cs typeface="Arial" charset="0"/>
            </a:endParaRPr>
          </a:p>
          <a:p>
            <a:pPr algn="l"/>
            <a:endParaRPr lang="en-US" sz="2800" baseline="30000" dirty="0" smtClean="0">
              <a:solidFill>
                <a:schemeClr val="tx2"/>
              </a:solidFill>
              <a:ea typeface="Arial" charset="0"/>
              <a:cs typeface="Arial" charset="0"/>
            </a:endParaRPr>
          </a:p>
          <a:p>
            <a:pPr algn="l"/>
            <a:endParaRPr lang="en-US" sz="2800" baseline="30000" dirty="0" smtClean="0">
              <a:solidFill>
                <a:schemeClr val="tx2"/>
              </a:solidFill>
              <a:ea typeface="Arial" charset="0"/>
              <a:cs typeface="Arial" charset="0"/>
            </a:endParaRPr>
          </a:p>
          <a:p>
            <a:pPr algn="l"/>
            <a:endParaRPr lang="en-US" sz="2800" baseline="30000" dirty="0" smtClean="0">
              <a:solidFill>
                <a:schemeClr val="tx2"/>
              </a:solidFill>
              <a:ea typeface="Arial" charset="0"/>
              <a:cs typeface="Arial" charset="0"/>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5618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3600" b="1" dirty="0" smtClean="0">
                <a:solidFill>
                  <a:srgbClr val="663300"/>
                </a:solidFill>
                <a:effectLst>
                  <a:outerShdw blurRad="38100" dist="38100" dir="2700000" algn="tl">
                    <a:srgbClr val="000000">
                      <a:alpha val="43137"/>
                    </a:srgbClr>
                  </a:outerShdw>
                </a:effectLst>
                <a:latin typeface="Century Gothic"/>
                <a:cs typeface="Century Gothic"/>
              </a:rPr>
              <a:t>Universal Values in Public Schools</a:t>
            </a:r>
            <a:r>
              <a:rPr lang="en-US" sz="4000" dirty="0" smtClean="0">
                <a:latin typeface="Century Gothic"/>
                <a:cs typeface="Century Gothic"/>
              </a:rPr>
              <a:t/>
            </a:r>
            <a:br>
              <a:rPr lang="en-US" sz="4000" dirty="0" smtClean="0">
                <a:latin typeface="Century Gothic"/>
                <a:cs typeface="Century Gothic"/>
              </a:rPr>
            </a:br>
            <a:endParaRPr lang="en-US" sz="4000" b="1" dirty="0">
              <a:solidFill>
                <a:srgbClr val="663300"/>
              </a:solidFill>
              <a:latin typeface="Century Gothic"/>
              <a:cs typeface="Century Gothic"/>
            </a:endParaRPr>
          </a:p>
        </p:txBody>
      </p:sp>
      <p:sp>
        <p:nvSpPr>
          <p:cNvPr id="3" name="Subtitle 2"/>
          <p:cNvSpPr>
            <a:spLocks noGrp="1"/>
          </p:cNvSpPr>
          <p:nvPr>
            <p:ph type="subTitle" idx="1"/>
          </p:nvPr>
        </p:nvSpPr>
        <p:spPr>
          <a:xfrm>
            <a:off x="381000" y="1371600"/>
            <a:ext cx="8393722" cy="4191000"/>
          </a:xfrm>
        </p:spPr>
        <p:txBody>
          <a:bodyPr>
            <a:normAutofit/>
          </a:bodyPr>
          <a:lstStyle/>
          <a:p>
            <a:pPr marL="457200" indent="-457200" algn="l">
              <a:buFont typeface="Wingdings" pitchFamily="2" charset="2"/>
              <a:buChar char="§"/>
            </a:pPr>
            <a:r>
              <a:rPr lang="en-US" sz="2800" dirty="0" smtClean="0">
                <a:solidFill>
                  <a:srgbClr val="663300"/>
                </a:solidFill>
                <a:latin typeface="Century Gothic"/>
                <a:cs typeface="Century Gothic"/>
              </a:rPr>
              <a:t>Every student deserves to feel safe and included in his/her school.</a:t>
            </a:r>
          </a:p>
          <a:p>
            <a:pPr marL="457200" indent="-457200" algn="l">
              <a:buFont typeface="Wingdings" pitchFamily="2" charset="2"/>
              <a:buChar char="§"/>
            </a:pPr>
            <a:r>
              <a:rPr lang="en-US" sz="2800" dirty="0" smtClean="0">
                <a:solidFill>
                  <a:srgbClr val="663300"/>
                </a:solidFill>
                <a:latin typeface="Century Gothic"/>
                <a:cs typeface="Century Gothic"/>
              </a:rPr>
              <a:t>Every family deserves to feel respected by and included in its school community.</a:t>
            </a:r>
          </a:p>
          <a:p>
            <a:pPr marL="457200" indent="-457200" algn="l">
              <a:buFont typeface="Wingdings" pitchFamily="2" charset="2"/>
              <a:buChar char="§"/>
            </a:pPr>
            <a:r>
              <a:rPr lang="en-US" sz="2800" dirty="0" smtClean="0">
                <a:solidFill>
                  <a:srgbClr val="663300"/>
                </a:solidFill>
                <a:latin typeface="Century Gothic"/>
                <a:cs typeface="Century Gothic"/>
              </a:rPr>
              <a:t>All school employees deserve to feel safe and respected in their work environment.</a:t>
            </a:r>
          </a:p>
          <a:p>
            <a:pPr marL="457200" indent="-457200" algn="l">
              <a:buFont typeface="Wingdings" pitchFamily="2" charset="2"/>
              <a:buChar char="§"/>
            </a:pPr>
            <a:r>
              <a:rPr lang="en-US" sz="2800" dirty="0" smtClean="0">
                <a:solidFill>
                  <a:srgbClr val="663300"/>
                </a:solidFill>
                <a:latin typeface="Century Gothic"/>
                <a:cs typeface="Century Gothic"/>
              </a:rPr>
              <a:t>Schools have an obligation to provide a safe, respectful and inclusive environment for all staff, learners and their families.</a:t>
            </a:r>
          </a:p>
          <a:p>
            <a:pPr algn="l"/>
            <a:endParaRPr lang="en-US" sz="2000" dirty="0">
              <a:solidFill>
                <a:srgbClr val="663300"/>
              </a:solidFill>
              <a:latin typeface="Century Gothic"/>
              <a:cs typeface="Century Gothic"/>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2908627" y="3244334"/>
            <a:ext cx="184731" cy="369332"/>
          </a:xfrm>
          <a:prstGeom prst="rect">
            <a:avLst/>
          </a:prstGeom>
        </p:spPr>
        <p:txBody>
          <a:bodyPr wrap="none">
            <a:spAutoFit/>
          </a:bodyPr>
          <a:lstStyle/>
          <a:p>
            <a:endParaRPr lang="en-US" dirty="0">
              <a:latin typeface="Century Gothic"/>
              <a:cs typeface="Century Gothic"/>
            </a:endParaRPr>
          </a:p>
        </p:txBody>
      </p:sp>
    </p:spTree>
    <p:extLst>
      <p:ext uri="{BB962C8B-B14F-4D97-AF65-F5344CB8AC3E}">
        <p14:creationId xmlns:p14="http://schemas.microsoft.com/office/powerpoint/2010/main" val="33497447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effectLst>
                  <a:outerShdw blurRad="38100" dist="38100" dir="2700000" algn="tl">
                    <a:srgbClr val="000000">
                      <a:alpha val="43137"/>
                    </a:srgbClr>
                  </a:outerShdw>
                </a:effectLst>
                <a:latin typeface="Century Gothic" pitchFamily="34" charset="0"/>
              </a:rPr>
              <a:t>Terminology</a:t>
            </a:r>
            <a:endParaRPr lang="en-US" sz="4000" b="1" dirty="0">
              <a:solidFill>
                <a:srgbClr val="663300"/>
              </a:solidFill>
              <a:effectLst>
                <a:outerShdw blurRad="38100" dist="38100" dir="2700000" algn="tl">
                  <a:srgbClr val="000000">
                    <a:alpha val="43137"/>
                  </a:srgbClr>
                </a:outerShdw>
              </a:effectLst>
              <a:latin typeface="Century Gothic" pitchFamily="34" charset="0"/>
            </a:endParaRPr>
          </a:p>
        </p:txBody>
      </p:sp>
      <p:sp>
        <p:nvSpPr>
          <p:cNvPr id="3" name="Subtitle 2"/>
          <p:cNvSpPr>
            <a:spLocks noGrp="1"/>
          </p:cNvSpPr>
          <p:nvPr>
            <p:ph type="subTitle" idx="1"/>
          </p:nvPr>
        </p:nvSpPr>
        <p:spPr>
          <a:xfrm>
            <a:off x="381000" y="1371600"/>
            <a:ext cx="8393722" cy="4191000"/>
          </a:xfrm>
        </p:spPr>
        <p:txBody>
          <a:bodyPr>
            <a:normAutofit lnSpcReduction="10000"/>
          </a:bodyPr>
          <a:lstStyle/>
          <a:p>
            <a:pPr marL="342900" indent="-342900" algn="l">
              <a:buFont typeface="Wingdings" pitchFamily="2" charset="2"/>
              <a:buChar char="§"/>
            </a:pPr>
            <a:r>
              <a:rPr lang="en-US" sz="2800" dirty="0" smtClean="0">
                <a:solidFill>
                  <a:srgbClr val="663300"/>
                </a:solidFill>
                <a:latin typeface="Century Gothic" pitchFamily="34" charset="0"/>
              </a:rPr>
              <a:t>A brief introduction to concepts and terms used to discuss sexual orientation and gender identity</a:t>
            </a:r>
          </a:p>
          <a:p>
            <a:pPr algn="l"/>
            <a:endParaRPr lang="en-US" sz="2800" dirty="0" smtClean="0">
              <a:solidFill>
                <a:srgbClr val="663300"/>
              </a:solidFill>
              <a:latin typeface="Century Gothic" pitchFamily="34" charset="0"/>
            </a:endParaRPr>
          </a:p>
          <a:p>
            <a:pPr marL="342900" indent="-342900" algn="l">
              <a:buFont typeface="Wingdings" pitchFamily="2" charset="2"/>
              <a:buChar char="§"/>
            </a:pPr>
            <a:r>
              <a:rPr lang="en-US" sz="2800" dirty="0" smtClean="0">
                <a:solidFill>
                  <a:srgbClr val="663300"/>
                </a:solidFill>
                <a:latin typeface="Century Gothic" pitchFamily="34" charset="0"/>
              </a:rPr>
              <a:t>Definitions of specific terms are often subjective</a:t>
            </a:r>
          </a:p>
          <a:p>
            <a:pPr algn="l"/>
            <a:endParaRPr lang="en-US" sz="2800" dirty="0" smtClean="0">
              <a:solidFill>
                <a:srgbClr val="663300"/>
              </a:solidFill>
              <a:latin typeface="Century Gothic" pitchFamily="34" charset="0"/>
            </a:endParaRPr>
          </a:p>
          <a:p>
            <a:pPr marL="342900" indent="-342900" algn="l">
              <a:buFont typeface="Wingdings" pitchFamily="2" charset="2"/>
              <a:buChar char="§"/>
            </a:pPr>
            <a:r>
              <a:rPr lang="en-US" sz="2800" dirty="0" smtClean="0">
                <a:solidFill>
                  <a:srgbClr val="663300"/>
                </a:solidFill>
                <a:latin typeface="Century Gothic" pitchFamily="34" charset="0"/>
              </a:rPr>
              <a:t>“Golden Rule” is to allow everyone to self-identify</a:t>
            </a:r>
          </a:p>
          <a:p>
            <a:pPr algn="l"/>
            <a:endParaRPr lang="en-US" sz="2000" dirty="0">
              <a:solidFill>
                <a:srgbClr val="663300"/>
              </a:solidFill>
              <a:latin typeface="Century Gothic" pitchFamily="34" charset="0"/>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16462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3200" b="1" dirty="0" smtClean="0">
                <a:solidFill>
                  <a:srgbClr val="663300"/>
                </a:solidFill>
                <a:effectLst>
                  <a:outerShdw blurRad="38100" dist="38100" dir="2700000" algn="tl">
                    <a:srgbClr val="000000">
                      <a:alpha val="43137"/>
                    </a:srgbClr>
                  </a:outerShdw>
                </a:effectLst>
                <a:latin typeface="Century Gothic" pitchFamily="34" charset="0"/>
              </a:rPr>
              <a:t>Sexuality &amp; Sexual Identity in Adolescence</a:t>
            </a:r>
            <a:endParaRPr lang="en-US" sz="3200" b="1" dirty="0">
              <a:solidFill>
                <a:srgbClr val="663300"/>
              </a:solidFill>
              <a:effectLst>
                <a:outerShdw blurRad="38100" dist="38100" dir="2700000" algn="tl">
                  <a:srgbClr val="000000">
                    <a:alpha val="43137"/>
                  </a:srgbClr>
                </a:outerShdw>
              </a:effectLst>
              <a:latin typeface="Century Gothic" pitchFamily="34" charset="0"/>
            </a:endParaRPr>
          </a:p>
        </p:txBody>
      </p:sp>
      <p:sp>
        <p:nvSpPr>
          <p:cNvPr id="3" name="Subtitle 2"/>
          <p:cNvSpPr>
            <a:spLocks noGrp="1"/>
          </p:cNvSpPr>
          <p:nvPr>
            <p:ph type="subTitle" idx="1"/>
          </p:nvPr>
        </p:nvSpPr>
        <p:spPr>
          <a:xfrm>
            <a:off x="381000" y="1371600"/>
            <a:ext cx="8393722" cy="4191000"/>
          </a:xfrm>
        </p:spPr>
        <p:txBody>
          <a:bodyPr>
            <a:normAutofit/>
          </a:bodyPr>
          <a:lstStyle/>
          <a:p>
            <a:pPr algn="l">
              <a:defRPr/>
            </a:pPr>
            <a:r>
              <a:rPr lang="en-US" b="1" u="sng" dirty="0">
                <a:solidFill>
                  <a:srgbClr val="663300"/>
                </a:solidFill>
                <a:latin typeface="Century Gothic" pitchFamily="34" charset="0"/>
              </a:rPr>
              <a:t>Sexual </a:t>
            </a:r>
            <a:r>
              <a:rPr lang="en-US" b="1" u="sng" dirty="0">
                <a:solidFill>
                  <a:srgbClr val="663300"/>
                </a:solidFill>
                <a:latin typeface="Century Gothic" pitchFamily="34" charset="0"/>
                <a:cs typeface="Times New Roman" charset="0"/>
              </a:rPr>
              <a:t>Orientation</a:t>
            </a:r>
          </a:p>
          <a:p>
            <a:pPr algn="l">
              <a:defRPr/>
            </a:pPr>
            <a:r>
              <a:rPr lang="en-US" sz="2800" dirty="0">
                <a:solidFill>
                  <a:srgbClr val="663300"/>
                </a:solidFill>
                <a:latin typeface="Century Gothic" pitchFamily="34" charset="0"/>
                <a:cs typeface="Times New Roman" charset="0"/>
              </a:rPr>
              <a:t>Who you are attracted to sexually, emotionally, romantically, and/or intellectually</a:t>
            </a:r>
            <a:r>
              <a:rPr lang="en-US" sz="2800" dirty="0">
                <a:solidFill>
                  <a:srgbClr val="663300"/>
                </a:solidFill>
                <a:latin typeface="Century Gothic" pitchFamily="34" charset="0"/>
              </a:rPr>
              <a:t> </a:t>
            </a:r>
          </a:p>
          <a:p>
            <a:pPr marL="914400" lvl="1" indent="-457200" algn="l">
              <a:buFont typeface="Wingdings" pitchFamily="2" charset="2"/>
              <a:buChar char="§"/>
              <a:defRPr/>
            </a:pPr>
            <a:r>
              <a:rPr lang="en-US" dirty="0">
                <a:solidFill>
                  <a:srgbClr val="663300"/>
                </a:solidFill>
                <a:latin typeface="Century Gothic" pitchFamily="34" charset="0"/>
              </a:rPr>
              <a:t>Attaining a sexual orientation identity is a key developmental task of adolescence</a:t>
            </a:r>
          </a:p>
          <a:p>
            <a:pPr marL="914400" lvl="1" indent="-457200" algn="l">
              <a:buFont typeface="Wingdings" pitchFamily="2" charset="2"/>
              <a:buChar char="§"/>
              <a:defRPr/>
            </a:pPr>
            <a:r>
              <a:rPr lang="en-US" dirty="0">
                <a:solidFill>
                  <a:srgbClr val="663300"/>
                </a:solidFill>
                <a:latin typeface="Century Gothic" pitchFamily="34" charset="0"/>
              </a:rPr>
              <a:t>Not uncommon for middle school students to question and try to understand their attractions</a:t>
            </a:r>
          </a:p>
          <a:p>
            <a:pPr algn="l"/>
            <a:endParaRPr lang="en-US" sz="2800" dirty="0">
              <a:solidFill>
                <a:srgbClr val="663300"/>
              </a:solidFill>
              <a:latin typeface="Century Gothic" pitchFamily="34" charset="0"/>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41500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effectLst>
                  <a:outerShdw blurRad="38100" dist="38100" dir="2700000" algn="tl">
                    <a:srgbClr val="000000">
                      <a:alpha val="43137"/>
                    </a:srgbClr>
                  </a:outerShdw>
                </a:effectLst>
                <a:latin typeface="Century Gothic" pitchFamily="34" charset="0"/>
              </a:rPr>
              <a:t>Gender &amp; Gender Identity</a:t>
            </a:r>
            <a:endParaRPr lang="en-US" sz="4000" b="1" dirty="0">
              <a:solidFill>
                <a:srgbClr val="663300"/>
              </a:solidFill>
              <a:effectLst>
                <a:outerShdw blurRad="38100" dist="38100" dir="2700000" algn="tl">
                  <a:srgbClr val="000000">
                    <a:alpha val="43137"/>
                  </a:srgbClr>
                </a:outerShdw>
              </a:effectLst>
              <a:latin typeface="Century Gothic" pitchFamily="34" charset="0"/>
            </a:endParaRPr>
          </a:p>
        </p:txBody>
      </p:sp>
      <p:sp>
        <p:nvSpPr>
          <p:cNvPr id="3" name="Subtitle 2"/>
          <p:cNvSpPr>
            <a:spLocks noGrp="1"/>
          </p:cNvSpPr>
          <p:nvPr>
            <p:ph type="subTitle" idx="1"/>
          </p:nvPr>
        </p:nvSpPr>
        <p:spPr>
          <a:xfrm>
            <a:off x="381000" y="1371600"/>
            <a:ext cx="8393722" cy="4191000"/>
          </a:xfrm>
        </p:spPr>
        <p:txBody>
          <a:bodyPr>
            <a:normAutofit/>
          </a:bodyPr>
          <a:lstStyle/>
          <a:p>
            <a:pPr algn="l">
              <a:defRPr/>
            </a:pPr>
            <a:r>
              <a:rPr lang="en-US" sz="2400" b="1" u="sng" dirty="0">
                <a:solidFill>
                  <a:srgbClr val="663300"/>
                </a:solidFill>
                <a:latin typeface="Century Gothic" pitchFamily="34" charset="0"/>
              </a:rPr>
              <a:t>Gender </a:t>
            </a:r>
            <a:r>
              <a:rPr lang="en-US" sz="2400" b="1" u="sng" dirty="0">
                <a:solidFill>
                  <a:srgbClr val="663300"/>
                </a:solidFill>
                <a:latin typeface="Century Gothic" pitchFamily="34" charset="0"/>
                <a:cs typeface="Times New Roman" charset="0"/>
              </a:rPr>
              <a:t>Identity</a:t>
            </a:r>
          </a:p>
          <a:p>
            <a:pPr algn="l">
              <a:defRPr/>
            </a:pPr>
            <a:r>
              <a:rPr lang="en-US" sz="2400" dirty="0">
                <a:solidFill>
                  <a:srgbClr val="663300"/>
                </a:solidFill>
                <a:latin typeface="Century Gothic" pitchFamily="34" charset="0"/>
              </a:rPr>
              <a:t>A person’s sense or experience of belonging to a particular gender category of man (boy), woman (girl), all of the above, some of the above, or none of the above</a:t>
            </a:r>
          </a:p>
          <a:p>
            <a:pPr algn="l">
              <a:defRPr/>
            </a:pPr>
            <a:r>
              <a:rPr lang="en-US" sz="2400" dirty="0" smtClean="0">
                <a:solidFill>
                  <a:srgbClr val="663300"/>
                </a:solidFill>
                <a:latin typeface="Century Gothic" pitchFamily="34" charset="0"/>
              </a:rPr>
              <a:t>	-</a:t>
            </a:r>
            <a:r>
              <a:rPr lang="en-US" sz="2400" dirty="0">
                <a:solidFill>
                  <a:srgbClr val="663300"/>
                </a:solidFill>
                <a:latin typeface="Century Gothic" pitchFamily="34" charset="0"/>
              </a:rPr>
              <a:t>Most kids develop a gender identity between </a:t>
            </a:r>
            <a:r>
              <a:rPr lang="en-US" sz="2400" dirty="0" smtClean="0">
                <a:solidFill>
                  <a:srgbClr val="663300"/>
                </a:solidFill>
                <a:latin typeface="Century Gothic" pitchFamily="34" charset="0"/>
              </a:rPr>
              <a:t>	the </a:t>
            </a:r>
            <a:r>
              <a:rPr lang="en-US" sz="2400" dirty="0">
                <a:solidFill>
                  <a:srgbClr val="663300"/>
                </a:solidFill>
                <a:latin typeface="Century Gothic" pitchFamily="34" charset="0"/>
              </a:rPr>
              <a:t>ages of 3 and 5</a:t>
            </a:r>
          </a:p>
          <a:p>
            <a:pPr algn="l">
              <a:defRPr/>
            </a:pPr>
            <a:r>
              <a:rPr lang="en-US" sz="2400" dirty="0" smtClean="0">
                <a:solidFill>
                  <a:srgbClr val="663300"/>
                </a:solidFill>
                <a:latin typeface="Century Gothic" pitchFamily="34" charset="0"/>
              </a:rPr>
              <a:t>	-</a:t>
            </a:r>
            <a:r>
              <a:rPr lang="en-US" sz="2400" dirty="0">
                <a:solidFill>
                  <a:srgbClr val="663300"/>
                </a:solidFill>
                <a:latin typeface="Century Gothic" pitchFamily="34" charset="0"/>
              </a:rPr>
              <a:t>Gender identity in the form of gender roles </a:t>
            </a:r>
            <a:r>
              <a:rPr lang="en-US" sz="2400" dirty="0" smtClean="0">
                <a:solidFill>
                  <a:srgbClr val="663300"/>
                </a:solidFill>
                <a:latin typeface="Century Gothic" pitchFamily="34" charset="0"/>
              </a:rPr>
              <a:t>	becomes </a:t>
            </a:r>
            <a:r>
              <a:rPr lang="en-US" sz="2400" dirty="0">
                <a:solidFill>
                  <a:srgbClr val="663300"/>
                </a:solidFill>
                <a:latin typeface="Century Gothic" pitchFamily="34" charset="0"/>
              </a:rPr>
              <a:t>important again with the onset of </a:t>
            </a:r>
            <a:r>
              <a:rPr lang="en-US" sz="2400" dirty="0" smtClean="0">
                <a:solidFill>
                  <a:srgbClr val="663300"/>
                </a:solidFill>
                <a:latin typeface="Century Gothic" pitchFamily="34" charset="0"/>
              </a:rPr>
              <a:t>	puberty</a:t>
            </a:r>
            <a:endParaRPr lang="en-US" sz="2400" dirty="0">
              <a:solidFill>
                <a:srgbClr val="663300"/>
              </a:solidFill>
              <a:latin typeface="Century Gothic" pitchFamily="34" charset="0"/>
            </a:endParaRPr>
          </a:p>
          <a:p>
            <a:endParaRPr lang="en-US" sz="2000" dirty="0">
              <a:solidFill>
                <a:srgbClr val="663300"/>
              </a:solidFill>
              <a:latin typeface="Century Gothic" pitchFamily="34" charset="0"/>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39640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effectLst>
                  <a:outerShdw blurRad="38100" dist="38100" dir="2700000" algn="tl">
                    <a:srgbClr val="000000">
                      <a:alpha val="43137"/>
                    </a:srgbClr>
                  </a:outerShdw>
                </a:effectLst>
                <a:latin typeface="Century Gothic" pitchFamily="34" charset="0"/>
              </a:rPr>
              <a:t>Terminology</a:t>
            </a:r>
            <a:endParaRPr lang="en-US" sz="4000" b="1" dirty="0">
              <a:solidFill>
                <a:srgbClr val="663300"/>
              </a:solidFill>
              <a:effectLst>
                <a:outerShdw blurRad="38100" dist="38100" dir="2700000" algn="tl">
                  <a:srgbClr val="000000">
                    <a:alpha val="43137"/>
                  </a:srgbClr>
                </a:outerShdw>
              </a:effectLst>
              <a:latin typeface="Century Gothic" pitchFamily="34" charset="0"/>
            </a:endParaRPr>
          </a:p>
        </p:txBody>
      </p:sp>
      <p:sp>
        <p:nvSpPr>
          <p:cNvPr id="3" name="Subtitle 2"/>
          <p:cNvSpPr>
            <a:spLocks noGrp="1"/>
          </p:cNvSpPr>
          <p:nvPr>
            <p:ph type="subTitle" idx="1"/>
          </p:nvPr>
        </p:nvSpPr>
        <p:spPr>
          <a:xfrm>
            <a:off x="381000" y="1371600"/>
            <a:ext cx="8393722" cy="4191000"/>
          </a:xfrm>
        </p:spPr>
        <p:txBody>
          <a:bodyPr>
            <a:normAutofit/>
          </a:bodyPr>
          <a:lstStyle/>
          <a:p>
            <a:pPr marL="342900" indent="-342900" algn="l">
              <a:lnSpc>
                <a:spcPct val="90000"/>
              </a:lnSpc>
              <a:buFont typeface="Wingdings" pitchFamily="2" charset="2"/>
              <a:buChar char="§"/>
            </a:pPr>
            <a:r>
              <a:rPr lang="en-US" sz="2400" b="1" u="sng" dirty="0" smtClean="0">
                <a:solidFill>
                  <a:srgbClr val="663300"/>
                </a:solidFill>
                <a:latin typeface="Century Gothic" pitchFamily="34" charset="0"/>
              </a:rPr>
              <a:t>L</a:t>
            </a:r>
            <a:r>
              <a:rPr lang="en-US" sz="2400" b="1" dirty="0" smtClean="0">
                <a:solidFill>
                  <a:srgbClr val="663300"/>
                </a:solidFill>
                <a:latin typeface="Century Gothic" pitchFamily="34" charset="0"/>
              </a:rPr>
              <a:t>esbian: </a:t>
            </a:r>
            <a:r>
              <a:rPr lang="en-US" sz="2400" dirty="0" smtClean="0">
                <a:solidFill>
                  <a:srgbClr val="663300"/>
                </a:solidFill>
                <a:latin typeface="Century Gothic" pitchFamily="34" charset="0"/>
              </a:rPr>
              <a:t>a woman who is attracted to </a:t>
            </a:r>
            <a:r>
              <a:rPr lang="en-US" sz="2400" i="1" dirty="0" smtClean="0">
                <a:solidFill>
                  <a:srgbClr val="663300"/>
                </a:solidFill>
                <a:latin typeface="Century Gothic" pitchFamily="34" charset="0"/>
              </a:rPr>
              <a:t>some</a:t>
            </a:r>
            <a:r>
              <a:rPr lang="en-US" sz="2400" dirty="0" smtClean="0">
                <a:solidFill>
                  <a:srgbClr val="663300"/>
                </a:solidFill>
                <a:latin typeface="Century Gothic" pitchFamily="34" charset="0"/>
              </a:rPr>
              <a:t> other women emotionally, physically, spiritually, etc.</a:t>
            </a:r>
          </a:p>
          <a:p>
            <a:pPr marL="342900" indent="-342900" algn="l">
              <a:lnSpc>
                <a:spcPct val="90000"/>
              </a:lnSpc>
              <a:buFont typeface="Wingdings" pitchFamily="2" charset="2"/>
              <a:buChar char="§"/>
            </a:pPr>
            <a:endParaRPr lang="en-US" sz="1100" dirty="0" smtClean="0">
              <a:solidFill>
                <a:srgbClr val="663300"/>
              </a:solidFill>
              <a:latin typeface="Century Gothic" pitchFamily="34" charset="0"/>
            </a:endParaRPr>
          </a:p>
          <a:p>
            <a:pPr marL="342900" indent="-342900" algn="l">
              <a:lnSpc>
                <a:spcPct val="90000"/>
              </a:lnSpc>
              <a:buFont typeface="Wingdings" pitchFamily="2" charset="2"/>
              <a:buChar char="§"/>
            </a:pPr>
            <a:r>
              <a:rPr lang="en-US" sz="2400" b="1" u="sng" dirty="0" smtClean="0">
                <a:solidFill>
                  <a:srgbClr val="663300"/>
                </a:solidFill>
                <a:latin typeface="Century Gothic" pitchFamily="34" charset="0"/>
              </a:rPr>
              <a:t>G</a:t>
            </a:r>
            <a:r>
              <a:rPr lang="en-US" sz="2400" b="1" dirty="0" smtClean="0">
                <a:solidFill>
                  <a:srgbClr val="663300"/>
                </a:solidFill>
                <a:latin typeface="Century Gothic" pitchFamily="34" charset="0"/>
              </a:rPr>
              <a:t>ay: </a:t>
            </a:r>
            <a:r>
              <a:rPr lang="en-US" sz="2400" dirty="0" smtClean="0">
                <a:solidFill>
                  <a:srgbClr val="663300"/>
                </a:solidFill>
                <a:latin typeface="Century Gothic" pitchFamily="34" charset="0"/>
              </a:rPr>
              <a:t>a man who is attracted to </a:t>
            </a:r>
            <a:r>
              <a:rPr lang="en-US" sz="2400" i="1" dirty="0" smtClean="0">
                <a:solidFill>
                  <a:srgbClr val="663300"/>
                </a:solidFill>
                <a:latin typeface="Century Gothic" pitchFamily="34" charset="0"/>
              </a:rPr>
              <a:t>some</a:t>
            </a:r>
            <a:r>
              <a:rPr lang="en-US" sz="2400" dirty="0" smtClean="0">
                <a:solidFill>
                  <a:srgbClr val="663300"/>
                </a:solidFill>
                <a:latin typeface="Century Gothic" pitchFamily="34" charset="0"/>
              </a:rPr>
              <a:t> other men emotionally, physically, spiritually, etc.</a:t>
            </a:r>
          </a:p>
          <a:p>
            <a:pPr marL="342900" indent="-342900" algn="l">
              <a:lnSpc>
                <a:spcPct val="90000"/>
              </a:lnSpc>
              <a:buFont typeface="Wingdings" pitchFamily="2" charset="2"/>
              <a:buChar char="§"/>
            </a:pPr>
            <a:endParaRPr lang="en-US" sz="1100" dirty="0" smtClean="0">
              <a:solidFill>
                <a:srgbClr val="663300"/>
              </a:solidFill>
              <a:latin typeface="Century Gothic" pitchFamily="34" charset="0"/>
            </a:endParaRPr>
          </a:p>
          <a:p>
            <a:pPr marL="342900" indent="-342900" algn="l">
              <a:lnSpc>
                <a:spcPct val="90000"/>
              </a:lnSpc>
              <a:buFont typeface="Wingdings" pitchFamily="2" charset="2"/>
              <a:buChar char="§"/>
            </a:pPr>
            <a:r>
              <a:rPr lang="en-US" sz="2400" b="1" u="sng" dirty="0" smtClean="0">
                <a:solidFill>
                  <a:srgbClr val="663300"/>
                </a:solidFill>
                <a:latin typeface="Century Gothic" pitchFamily="34" charset="0"/>
              </a:rPr>
              <a:t>B</a:t>
            </a:r>
            <a:r>
              <a:rPr lang="en-US" sz="2400" b="1" dirty="0" smtClean="0">
                <a:solidFill>
                  <a:srgbClr val="663300"/>
                </a:solidFill>
                <a:latin typeface="Century Gothic" pitchFamily="34" charset="0"/>
              </a:rPr>
              <a:t>isexual: </a:t>
            </a:r>
            <a:r>
              <a:rPr lang="en-US" sz="2400" dirty="0" smtClean="0">
                <a:solidFill>
                  <a:srgbClr val="663300"/>
                </a:solidFill>
                <a:latin typeface="Century Gothic" pitchFamily="34" charset="0"/>
              </a:rPr>
              <a:t>a person for whom gender is not the first criteria in being attracted to someone emotionally, physically, spiritually, etc.</a:t>
            </a:r>
          </a:p>
          <a:p>
            <a:pPr marL="342900" indent="-342900" algn="l">
              <a:lnSpc>
                <a:spcPct val="90000"/>
              </a:lnSpc>
              <a:buFont typeface="Wingdings" pitchFamily="2" charset="2"/>
              <a:buChar char="§"/>
            </a:pPr>
            <a:endParaRPr lang="en-US" sz="1100" dirty="0" smtClean="0">
              <a:solidFill>
                <a:srgbClr val="663300"/>
              </a:solidFill>
              <a:latin typeface="Century Gothic" pitchFamily="34" charset="0"/>
            </a:endParaRPr>
          </a:p>
          <a:p>
            <a:pPr marL="342900" indent="-342900" algn="l">
              <a:lnSpc>
                <a:spcPct val="90000"/>
              </a:lnSpc>
              <a:buFont typeface="Wingdings" pitchFamily="2" charset="2"/>
              <a:buChar char="§"/>
            </a:pPr>
            <a:r>
              <a:rPr lang="en-US" sz="2400" b="1" u="sng" dirty="0" smtClean="0">
                <a:solidFill>
                  <a:srgbClr val="663300"/>
                </a:solidFill>
                <a:latin typeface="Century Gothic" pitchFamily="34" charset="0"/>
              </a:rPr>
              <a:t>T</a:t>
            </a:r>
            <a:r>
              <a:rPr lang="en-US" sz="2400" b="1" dirty="0" smtClean="0">
                <a:solidFill>
                  <a:srgbClr val="663300"/>
                </a:solidFill>
                <a:latin typeface="Century Gothic" pitchFamily="34" charset="0"/>
              </a:rPr>
              <a:t>ransgender: </a:t>
            </a:r>
            <a:r>
              <a:rPr lang="en-US" sz="2400" dirty="0" smtClean="0">
                <a:solidFill>
                  <a:srgbClr val="663300"/>
                </a:solidFill>
                <a:latin typeface="Century Gothic" pitchFamily="34" charset="0"/>
              </a:rPr>
              <a:t>an umbrella term for people whose gender identity or expression does not match the cultural “norm” for their sex</a:t>
            </a:r>
          </a:p>
          <a:p>
            <a:pPr algn="l"/>
            <a:endParaRPr lang="en-US" sz="2000" dirty="0">
              <a:solidFill>
                <a:srgbClr val="663300"/>
              </a:solidFill>
              <a:latin typeface="Century Gothic" pitchFamily="34" charset="0"/>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97447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effectLst>
                  <a:outerShdw blurRad="38100" dist="38100" dir="2700000" algn="tl">
                    <a:srgbClr val="000000">
                      <a:alpha val="43137"/>
                    </a:srgbClr>
                  </a:outerShdw>
                </a:effectLst>
                <a:latin typeface="Century Gothic" pitchFamily="34" charset="0"/>
              </a:rPr>
              <a:t>Terminology</a:t>
            </a:r>
            <a:endParaRPr lang="en-US" sz="4000" b="1" dirty="0">
              <a:solidFill>
                <a:srgbClr val="663300"/>
              </a:solidFill>
              <a:effectLst>
                <a:outerShdw blurRad="38100" dist="38100" dir="2700000" algn="tl">
                  <a:srgbClr val="000000">
                    <a:alpha val="43137"/>
                  </a:srgbClr>
                </a:outerShdw>
              </a:effectLst>
              <a:latin typeface="Century Gothic" pitchFamily="34" charset="0"/>
            </a:endParaRPr>
          </a:p>
        </p:txBody>
      </p:sp>
      <p:sp>
        <p:nvSpPr>
          <p:cNvPr id="3" name="Subtitle 2"/>
          <p:cNvSpPr>
            <a:spLocks noGrp="1"/>
          </p:cNvSpPr>
          <p:nvPr>
            <p:ph type="subTitle" idx="1"/>
          </p:nvPr>
        </p:nvSpPr>
        <p:spPr>
          <a:xfrm>
            <a:off x="381000" y="1371600"/>
            <a:ext cx="8393722" cy="4191000"/>
          </a:xfrm>
        </p:spPr>
        <p:txBody>
          <a:bodyPr>
            <a:normAutofit/>
          </a:bodyPr>
          <a:lstStyle/>
          <a:p>
            <a:pPr algn="l">
              <a:lnSpc>
                <a:spcPct val="90000"/>
              </a:lnSpc>
            </a:pPr>
            <a:r>
              <a:rPr lang="en-US" sz="2400" b="1" u="sng" dirty="0" smtClean="0">
                <a:solidFill>
                  <a:srgbClr val="663300"/>
                </a:solidFill>
                <a:latin typeface="Century Gothic" pitchFamily="34" charset="0"/>
              </a:rPr>
              <a:t>Q</a:t>
            </a:r>
            <a:r>
              <a:rPr lang="en-US" sz="2400" b="1" dirty="0" smtClean="0">
                <a:solidFill>
                  <a:srgbClr val="663300"/>
                </a:solidFill>
                <a:latin typeface="Century Gothic" pitchFamily="34" charset="0"/>
              </a:rPr>
              <a:t>ueer: </a:t>
            </a:r>
            <a:r>
              <a:rPr lang="en-US" sz="2400" dirty="0" smtClean="0">
                <a:solidFill>
                  <a:srgbClr val="663300"/>
                </a:solidFill>
                <a:latin typeface="Century Gothic" pitchFamily="34" charset="0"/>
                <a:cs typeface="Times New Roman" charset="0"/>
              </a:rPr>
              <a:t>currently used as an all-encompassing label for any person who believes that their gender identity/sexual orientation is not reflected by the standard model of straight or LGBT.</a:t>
            </a:r>
            <a:r>
              <a:rPr lang="en-US" sz="2400" dirty="0" smtClean="0">
                <a:solidFill>
                  <a:srgbClr val="663300"/>
                </a:solidFill>
                <a:latin typeface="Century Gothic" pitchFamily="34" charset="0"/>
              </a:rPr>
              <a:t> </a:t>
            </a:r>
          </a:p>
          <a:p>
            <a:pPr algn="l">
              <a:lnSpc>
                <a:spcPct val="90000"/>
              </a:lnSpc>
            </a:pPr>
            <a:endParaRPr lang="en-US" sz="1100" dirty="0" smtClean="0">
              <a:solidFill>
                <a:srgbClr val="663300"/>
              </a:solidFill>
              <a:latin typeface="Century Gothic" pitchFamily="34" charset="0"/>
            </a:endParaRPr>
          </a:p>
          <a:p>
            <a:pPr algn="l">
              <a:lnSpc>
                <a:spcPct val="90000"/>
              </a:lnSpc>
            </a:pPr>
            <a:r>
              <a:rPr lang="en-US" sz="2400" b="1" u="sng" dirty="0" smtClean="0">
                <a:solidFill>
                  <a:srgbClr val="663300"/>
                </a:solidFill>
                <a:latin typeface="Century Gothic" pitchFamily="34" charset="0"/>
              </a:rPr>
              <a:t>Q</a:t>
            </a:r>
            <a:r>
              <a:rPr lang="en-US" sz="2400" b="1" dirty="0" smtClean="0">
                <a:solidFill>
                  <a:srgbClr val="663300"/>
                </a:solidFill>
                <a:latin typeface="Century Gothic" pitchFamily="34" charset="0"/>
              </a:rPr>
              <a:t>uestioning:</a:t>
            </a:r>
            <a:r>
              <a:rPr lang="en-US" sz="2400" dirty="0" smtClean="0">
                <a:solidFill>
                  <a:srgbClr val="663300"/>
                </a:solidFill>
                <a:latin typeface="Century Gothic" pitchFamily="34" charset="0"/>
              </a:rPr>
              <a:t> </a:t>
            </a:r>
            <a:r>
              <a:rPr lang="en-US" sz="2400" dirty="0" smtClean="0">
                <a:solidFill>
                  <a:srgbClr val="663300"/>
                </a:solidFill>
                <a:latin typeface="Century Gothic" pitchFamily="34" charset="0"/>
                <a:cs typeface="Times New Roman" charset="0"/>
              </a:rPr>
              <a:t>used to refer to those questioning what their sexual orientation/gender identity is</a:t>
            </a:r>
          </a:p>
          <a:p>
            <a:pPr algn="l">
              <a:lnSpc>
                <a:spcPct val="90000"/>
              </a:lnSpc>
            </a:pPr>
            <a:endParaRPr lang="en-US" sz="1100" dirty="0" smtClean="0">
              <a:solidFill>
                <a:srgbClr val="663300"/>
              </a:solidFill>
              <a:latin typeface="Century Gothic" pitchFamily="34" charset="0"/>
              <a:cs typeface="Times New Roman" charset="0"/>
            </a:endParaRPr>
          </a:p>
          <a:p>
            <a:pPr algn="l">
              <a:lnSpc>
                <a:spcPct val="90000"/>
              </a:lnSpc>
            </a:pPr>
            <a:r>
              <a:rPr lang="en-US" sz="2400" b="1" dirty="0" smtClean="0">
                <a:solidFill>
                  <a:srgbClr val="663300"/>
                </a:solidFill>
                <a:latin typeface="Century Gothic" pitchFamily="34" charset="0"/>
              </a:rPr>
              <a:t>Heterosexual/Straight: </a:t>
            </a:r>
            <a:r>
              <a:rPr lang="en-US" sz="2400" dirty="0" smtClean="0">
                <a:solidFill>
                  <a:srgbClr val="663300"/>
                </a:solidFill>
                <a:latin typeface="Century Gothic" pitchFamily="34" charset="0"/>
              </a:rPr>
              <a:t>feeling emotional, physical, spiritual attraction to some members of the opposite sex</a:t>
            </a:r>
          </a:p>
          <a:p>
            <a:pPr algn="l"/>
            <a:endParaRPr lang="en-US" sz="2000" dirty="0">
              <a:solidFill>
                <a:srgbClr val="663300"/>
              </a:solidFill>
              <a:latin typeface="Century Gothic" pitchFamily="34" charset="0"/>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52154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effectLst>
                  <a:outerShdw blurRad="38100" dist="38100" dir="2700000" algn="tl">
                    <a:srgbClr val="000000">
                      <a:alpha val="43137"/>
                    </a:srgbClr>
                  </a:outerShdw>
                </a:effectLst>
                <a:latin typeface="Century Gothic" pitchFamily="34" charset="0"/>
              </a:rPr>
              <a:t>Terminology</a:t>
            </a:r>
            <a:endParaRPr lang="en-US" sz="4000" b="1" dirty="0">
              <a:solidFill>
                <a:srgbClr val="663300"/>
              </a:solidFill>
              <a:effectLst>
                <a:outerShdw blurRad="38100" dist="38100" dir="2700000" algn="tl">
                  <a:srgbClr val="000000">
                    <a:alpha val="43137"/>
                  </a:srgbClr>
                </a:outerShdw>
              </a:effectLst>
              <a:latin typeface="Century Gothic" pitchFamily="34" charset="0"/>
            </a:endParaRPr>
          </a:p>
        </p:txBody>
      </p:sp>
      <p:sp>
        <p:nvSpPr>
          <p:cNvPr id="3" name="Subtitle 2"/>
          <p:cNvSpPr>
            <a:spLocks noGrp="1"/>
          </p:cNvSpPr>
          <p:nvPr>
            <p:ph type="subTitle" idx="1"/>
          </p:nvPr>
        </p:nvSpPr>
        <p:spPr>
          <a:xfrm>
            <a:off x="381000" y="1371600"/>
            <a:ext cx="8393722" cy="4191000"/>
          </a:xfrm>
        </p:spPr>
        <p:txBody>
          <a:bodyPr>
            <a:normAutofit/>
          </a:bodyPr>
          <a:lstStyle/>
          <a:p>
            <a:pPr algn="l"/>
            <a:r>
              <a:rPr lang="en-US" sz="2800" b="1" dirty="0" smtClean="0">
                <a:solidFill>
                  <a:srgbClr val="663300"/>
                </a:solidFill>
                <a:latin typeface="Century Gothic" pitchFamily="34" charset="0"/>
              </a:rPr>
              <a:t>Homophobia</a:t>
            </a:r>
            <a:r>
              <a:rPr lang="en-US" sz="2800" dirty="0" smtClean="0">
                <a:solidFill>
                  <a:srgbClr val="663300"/>
                </a:solidFill>
                <a:latin typeface="Century Gothic" pitchFamily="34" charset="0"/>
              </a:rPr>
              <a:t>: </a:t>
            </a:r>
            <a:r>
              <a:rPr lang="en-US" sz="2800" dirty="0" smtClean="0">
                <a:solidFill>
                  <a:srgbClr val="663300"/>
                </a:solidFill>
                <a:latin typeface="Century Gothic" pitchFamily="34" charset="0"/>
                <a:cs typeface="Times New Roman" charset="0"/>
              </a:rPr>
              <a:t>An aversion to gay, lesbian and bisexual people and behavior or an act based on this aversion </a:t>
            </a:r>
          </a:p>
          <a:p>
            <a:pPr algn="l"/>
            <a:endParaRPr lang="en-US" sz="1100" dirty="0" smtClean="0">
              <a:solidFill>
                <a:srgbClr val="663300"/>
              </a:solidFill>
              <a:latin typeface="Century Gothic" pitchFamily="34" charset="0"/>
              <a:cs typeface="Times New Roman" charset="0"/>
            </a:endParaRPr>
          </a:p>
          <a:p>
            <a:pPr algn="l"/>
            <a:r>
              <a:rPr lang="en-US" sz="2800" b="1" dirty="0" smtClean="0">
                <a:solidFill>
                  <a:srgbClr val="663300"/>
                </a:solidFill>
                <a:latin typeface="Century Gothic" pitchFamily="34" charset="0"/>
                <a:cs typeface="Times New Roman" charset="0"/>
              </a:rPr>
              <a:t>Heterosexism</a:t>
            </a:r>
            <a:r>
              <a:rPr lang="en-US" sz="2800" dirty="0" smtClean="0">
                <a:solidFill>
                  <a:srgbClr val="663300"/>
                </a:solidFill>
                <a:latin typeface="Century Gothic" pitchFamily="34" charset="0"/>
                <a:cs typeface="Times New Roman" charset="0"/>
              </a:rPr>
              <a:t>: An ideological system that denies, denigrates, and stigmatizes any non-heterosexual form of behavior, identity, relationship, or community </a:t>
            </a:r>
          </a:p>
          <a:p>
            <a:endParaRPr lang="en-US" sz="2000" dirty="0">
              <a:solidFill>
                <a:srgbClr val="663300"/>
              </a:solidFill>
              <a:latin typeface="Century Gothic" pitchFamily="34" charset="0"/>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99337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3200" b="1" dirty="0" smtClean="0">
                <a:solidFill>
                  <a:srgbClr val="663300"/>
                </a:solidFill>
                <a:effectLst>
                  <a:outerShdw blurRad="38100" dist="38100" dir="2700000" algn="tl">
                    <a:srgbClr val="000000">
                      <a:alpha val="43137"/>
                    </a:srgbClr>
                  </a:outerShdw>
                </a:effectLst>
                <a:latin typeface="Century Gothic" pitchFamily="34" charset="0"/>
              </a:rPr>
              <a:t>Sexual Identity Development</a:t>
            </a:r>
            <a:br>
              <a:rPr lang="en-US" sz="3200" b="1" dirty="0" smtClean="0">
                <a:solidFill>
                  <a:srgbClr val="663300"/>
                </a:solidFill>
                <a:effectLst>
                  <a:outerShdw blurRad="38100" dist="38100" dir="2700000" algn="tl">
                    <a:srgbClr val="000000">
                      <a:alpha val="43137"/>
                    </a:srgbClr>
                  </a:outerShdw>
                </a:effectLst>
                <a:latin typeface="Century Gothic" pitchFamily="34" charset="0"/>
              </a:rPr>
            </a:br>
            <a:r>
              <a:rPr lang="en-US" sz="3200" b="1" dirty="0" smtClean="0">
                <a:solidFill>
                  <a:srgbClr val="663300"/>
                </a:solidFill>
                <a:effectLst>
                  <a:outerShdw blurRad="38100" dist="38100" dir="2700000" algn="tl">
                    <a:srgbClr val="000000">
                      <a:alpha val="43137"/>
                    </a:srgbClr>
                  </a:outerShdw>
                </a:effectLst>
                <a:latin typeface="Century Gothic" pitchFamily="34" charset="0"/>
              </a:rPr>
              <a:t>(</a:t>
            </a:r>
            <a:r>
              <a:rPr lang="en-US" sz="3200" b="1" dirty="0" err="1" smtClean="0">
                <a:solidFill>
                  <a:srgbClr val="663300"/>
                </a:solidFill>
                <a:effectLst>
                  <a:outerShdw blurRad="38100" dist="38100" dir="2700000" algn="tl">
                    <a:srgbClr val="000000">
                      <a:alpha val="43137"/>
                    </a:srgbClr>
                  </a:outerShdw>
                </a:effectLst>
                <a:latin typeface="Century Gothic" pitchFamily="34" charset="0"/>
              </a:rPr>
              <a:t>Cass’</a:t>
            </a:r>
            <a:r>
              <a:rPr lang="en-US" sz="3200" b="1" dirty="0" smtClean="0">
                <a:solidFill>
                  <a:srgbClr val="663300"/>
                </a:solidFill>
                <a:effectLst>
                  <a:outerShdw blurRad="38100" dist="38100" dir="2700000" algn="tl">
                    <a:srgbClr val="000000">
                      <a:alpha val="43137"/>
                    </a:srgbClr>
                  </a:outerShdw>
                </a:effectLst>
                <a:latin typeface="Century Gothic" pitchFamily="34" charset="0"/>
              </a:rPr>
              <a:t> Model)</a:t>
            </a:r>
            <a:endParaRPr lang="en-US" sz="3200" b="1" dirty="0">
              <a:solidFill>
                <a:srgbClr val="663300"/>
              </a:solidFill>
              <a:effectLst>
                <a:outerShdw blurRad="38100" dist="38100" dir="2700000" algn="tl">
                  <a:srgbClr val="000000">
                    <a:alpha val="43137"/>
                  </a:srgbClr>
                </a:outerShdw>
              </a:effectLst>
              <a:latin typeface="Century Gothic" pitchFamily="34" charset="0"/>
            </a:endParaRPr>
          </a:p>
        </p:txBody>
      </p:sp>
      <p:sp>
        <p:nvSpPr>
          <p:cNvPr id="3" name="Subtitle 2"/>
          <p:cNvSpPr>
            <a:spLocks noGrp="1"/>
          </p:cNvSpPr>
          <p:nvPr>
            <p:ph type="subTitle" idx="1"/>
          </p:nvPr>
        </p:nvSpPr>
        <p:spPr>
          <a:xfrm>
            <a:off x="381000" y="1371600"/>
            <a:ext cx="8393722" cy="4191000"/>
          </a:xfrm>
        </p:spPr>
        <p:txBody>
          <a:bodyPr>
            <a:normAutofit/>
          </a:bodyPr>
          <a:lstStyle/>
          <a:p>
            <a:pPr marL="342900" indent="-342900" algn="l">
              <a:buFont typeface="Wingdings" pitchFamily="2" charset="2"/>
              <a:buChar char="§"/>
            </a:pPr>
            <a:r>
              <a:rPr lang="en-US" dirty="0" smtClean="0">
                <a:solidFill>
                  <a:srgbClr val="663300"/>
                </a:solidFill>
                <a:latin typeface="Century Gothic" pitchFamily="34" charset="0"/>
              </a:rPr>
              <a:t>Identity Confusion</a:t>
            </a:r>
          </a:p>
          <a:p>
            <a:pPr marL="342900" indent="-342900" algn="l">
              <a:buFont typeface="Wingdings" pitchFamily="2" charset="2"/>
              <a:buChar char="§"/>
            </a:pPr>
            <a:r>
              <a:rPr lang="en-US" dirty="0" smtClean="0">
                <a:solidFill>
                  <a:srgbClr val="663300"/>
                </a:solidFill>
                <a:latin typeface="Century Gothic" pitchFamily="34" charset="0"/>
              </a:rPr>
              <a:t>Identity Comparison</a:t>
            </a:r>
          </a:p>
          <a:p>
            <a:pPr marL="342900" indent="-342900" algn="l">
              <a:buFont typeface="Wingdings" pitchFamily="2" charset="2"/>
              <a:buChar char="§"/>
            </a:pPr>
            <a:r>
              <a:rPr lang="en-US" dirty="0" smtClean="0">
                <a:solidFill>
                  <a:srgbClr val="663300"/>
                </a:solidFill>
                <a:latin typeface="Century Gothic" pitchFamily="34" charset="0"/>
              </a:rPr>
              <a:t>Identity Tolerance</a:t>
            </a:r>
          </a:p>
          <a:p>
            <a:pPr marL="342900" indent="-342900" algn="l">
              <a:buFont typeface="Wingdings" pitchFamily="2" charset="2"/>
              <a:buChar char="§"/>
            </a:pPr>
            <a:r>
              <a:rPr lang="en-US" dirty="0" smtClean="0">
                <a:solidFill>
                  <a:srgbClr val="663300"/>
                </a:solidFill>
                <a:latin typeface="Century Gothic" pitchFamily="34" charset="0"/>
              </a:rPr>
              <a:t>Identity Acceptance</a:t>
            </a:r>
          </a:p>
          <a:p>
            <a:pPr marL="342900" indent="-342900" algn="l">
              <a:buFont typeface="Wingdings" pitchFamily="2" charset="2"/>
              <a:buChar char="§"/>
            </a:pPr>
            <a:r>
              <a:rPr lang="en-US" dirty="0" smtClean="0">
                <a:solidFill>
                  <a:srgbClr val="663300"/>
                </a:solidFill>
                <a:latin typeface="Century Gothic" pitchFamily="34" charset="0"/>
              </a:rPr>
              <a:t>Identity Pride</a:t>
            </a:r>
          </a:p>
          <a:p>
            <a:pPr marL="342900" indent="-342900" algn="l">
              <a:buFont typeface="Wingdings" pitchFamily="2" charset="2"/>
              <a:buChar char="§"/>
            </a:pPr>
            <a:r>
              <a:rPr lang="en-US" dirty="0" smtClean="0">
                <a:solidFill>
                  <a:srgbClr val="663300"/>
                </a:solidFill>
                <a:latin typeface="Century Gothic" pitchFamily="34" charset="0"/>
              </a:rPr>
              <a:t>Identity Synthesis</a:t>
            </a:r>
          </a:p>
          <a:p>
            <a:pPr algn="l"/>
            <a:endParaRPr lang="en-US" sz="2000" dirty="0">
              <a:solidFill>
                <a:srgbClr val="663300"/>
              </a:solidFill>
              <a:latin typeface="Century Gothic" pitchFamily="34" charset="0"/>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99337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latin typeface="Century Gothic" pitchFamily="34" charset="0"/>
              </a:rPr>
              <a:t>Law  &amp; Policies</a:t>
            </a:r>
            <a:endParaRPr lang="en-US" sz="4000" b="1" dirty="0">
              <a:solidFill>
                <a:srgbClr val="663300"/>
              </a:solidFill>
              <a:latin typeface="Century Gothic" pitchFamily="34" charset="0"/>
            </a:endParaRPr>
          </a:p>
        </p:txBody>
      </p:sp>
      <p:sp>
        <p:nvSpPr>
          <p:cNvPr id="3" name="Subtitle 2"/>
          <p:cNvSpPr>
            <a:spLocks noGrp="1"/>
          </p:cNvSpPr>
          <p:nvPr>
            <p:ph type="subTitle" idx="1"/>
          </p:nvPr>
        </p:nvSpPr>
        <p:spPr>
          <a:xfrm>
            <a:off x="381000" y="1371600"/>
            <a:ext cx="8393722" cy="4191000"/>
          </a:xfrm>
        </p:spPr>
        <p:txBody>
          <a:bodyPr>
            <a:normAutofit/>
          </a:bodyPr>
          <a:lstStyle/>
          <a:p>
            <a:pPr>
              <a:lnSpc>
                <a:spcPct val="90000"/>
              </a:lnSpc>
            </a:pPr>
            <a:r>
              <a:rPr lang="en-US" b="1" dirty="0">
                <a:solidFill>
                  <a:srgbClr val="663300"/>
                </a:solidFill>
              </a:rPr>
              <a:t>No Child Left Behind Act of 2001</a:t>
            </a:r>
            <a:endParaRPr lang="en-US" b="1" dirty="0" smtClean="0">
              <a:solidFill>
                <a:srgbClr val="663300"/>
              </a:solidFill>
              <a:cs typeface="Times New Roman" charset="0"/>
            </a:endParaRPr>
          </a:p>
          <a:p>
            <a:pPr algn="l">
              <a:lnSpc>
                <a:spcPct val="90000"/>
              </a:lnSpc>
            </a:pPr>
            <a:r>
              <a:rPr lang="en-US" sz="2400" dirty="0" smtClean="0">
                <a:solidFill>
                  <a:srgbClr val="663300"/>
                </a:solidFill>
                <a:cs typeface="Times New Roman" charset="0"/>
              </a:rPr>
              <a:t>Along </a:t>
            </a:r>
            <a:r>
              <a:rPr lang="en-US" sz="2400" dirty="0">
                <a:solidFill>
                  <a:srgbClr val="663300"/>
                </a:solidFill>
                <a:cs typeface="Times New Roman" charset="0"/>
              </a:rPr>
              <a:t>with tests and highly qualified teachers, the NCLB aims to</a:t>
            </a:r>
          </a:p>
          <a:p>
            <a:pPr algn="l">
              <a:lnSpc>
                <a:spcPct val="90000"/>
              </a:lnSpc>
            </a:pPr>
            <a:r>
              <a:rPr lang="en-US" sz="2400" dirty="0">
                <a:solidFill>
                  <a:srgbClr val="663300"/>
                </a:solidFill>
                <a:cs typeface="Times New Roman" charset="0"/>
              </a:rPr>
              <a:t>prevent violence and promote school safety so that</a:t>
            </a:r>
          </a:p>
          <a:p>
            <a:pPr>
              <a:lnSpc>
                <a:spcPct val="90000"/>
              </a:lnSpc>
            </a:pPr>
            <a:r>
              <a:rPr lang="en-US" sz="2000" dirty="0">
                <a:solidFill>
                  <a:srgbClr val="663300"/>
                </a:solidFill>
                <a:latin typeface="Times New Roman" charset="0"/>
                <a:cs typeface="Times New Roman" charset="0"/>
              </a:rPr>
              <a:t>“</a:t>
            </a:r>
            <a:r>
              <a:rPr lang="en-US" sz="2000" dirty="0">
                <a:solidFill>
                  <a:srgbClr val="663300"/>
                </a:solidFill>
                <a:cs typeface="Times New Roman" charset="0"/>
              </a:rPr>
              <a:t>students and school personnel are free</a:t>
            </a:r>
          </a:p>
          <a:p>
            <a:pPr>
              <a:lnSpc>
                <a:spcPct val="90000"/>
              </a:lnSpc>
            </a:pPr>
            <a:r>
              <a:rPr lang="en-US" sz="2000" dirty="0">
                <a:solidFill>
                  <a:srgbClr val="663300"/>
                </a:solidFill>
                <a:cs typeface="Times New Roman" charset="0"/>
              </a:rPr>
              <a:t>from violent and disruptive acts,</a:t>
            </a:r>
          </a:p>
          <a:p>
            <a:pPr>
              <a:lnSpc>
                <a:spcPct val="90000"/>
              </a:lnSpc>
            </a:pPr>
            <a:r>
              <a:rPr lang="en-US" sz="2000" dirty="0">
                <a:solidFill>
                  <a:srgbClr val="663300"/>
                </a:solidFill>
                <a:cs typeface="Times New Roman" charset="0"/>
              </a:rPr>
              <a:t>including sexual harassment and abuse,</a:t>
            </a:r>
          </a:p>
          <a:p>
            <a:pPr>
              <a:lnSpc>
                <a:spcPct val="90000"/>
              </a:lnSpc>
            </a:pPr>
            <a:r>
              <a:rPr lang="en-US" sz="2000" dirty="0">
                <a:solidFill>
                  <a:srgbClr val="663300"/>
                </a:solidFill>
                <a:cs typeface="Times New Roman" charset="0"/>
              </a:rPr>
              <a:t>and victimization associated with prejudice and intolerance</a:t>
            </a:r>
          </a:p>
          <a:p>
            <a:pPr>
              <a:lnSpc>
                <a:spcPct val="90000"/>
              </a:lnSpc>
            </a:pPr>
            <a:r>
              <a:rPr lang="en-US" sz="2000" dirty="0">
                <a:solidFill>
                  <a:srgbClr val="663300"/>
                </a:solidFill>
                <a:cs typeface="Times New Roman" charset="0"/>
              </a:rPr>
              <a:t>. . . </a:t>
            </a:r>
          </a:p>
          <a:p>
            <a:pPr>
              <a:lnSpc>
                <a:spcPct val="90000"/>
              </a:lnSpc>
            </a:pPr>
            <a:r>
              <a:rPr lang="en-US" sz="2000" dirty="0">
                <a:solidFill>
                  <a:srgbClr val="663300"/>
                </a:solidFill>
                <a:cs typeface="Times New Roman" charset="0"/>
              </a:rPr>
              <a:t>through the creation and maintenance of a school environment that () fosters individual responsibility and respect for the rights of others.</a:t>
            </a:r>
            <a:r>
              <a:rPr lang="en-US" sz="2000" dirty="0">
                <a:solidFill>
                  <a:srgbClr val="663300"/>
                </a:solidFill>
                <a:latin typeface="Times New Roman" charset="0"/>
                <a:cs typeface="Times New Roman" charset="0"/>
              </a:rPr>
              <a:t>”</a:t>
            </a:r>
            <a:endParaRPr lang="en-US" sz="2000" dirty="0">
              <a:solidFill>
                <a:srgbClr val="663300"/>
              </a:solidFill>
              <a:cs typeface="Times New Roman" charset="0"/>
            </a:endParaRPr>
          </a:p>
          <a:p>
            <a:pPr>
              <a:lnSpc>
                <a:spcPct val="90000"/>
              </a:lnSpc>
            </a:pPr>
            <a:r>
              <a:rPr lang="en-US" sz="1100" b="1" dirty="0">
                <a:solidFill>
                  <a:srgbClr val="663300"/>
                </a:solidFill>
                <a:cs typeface="Times New Roman" charset="0"/>
              </a:rPr>
              <a:t> </a:t>
            </a:r>
          </a:p>
          <a:p>
            <a:pPr algn="l">
              <a:lnSpc>
                <a:spcPct val="90000"/>
              </a:lnSpc>
            </a:pPr>
            <a:r>
              <a:rPr lang="en-US" sz="1100" b="1" dirty="0">
                <a:solidFill>
                  <a:srgbClr val="663300"/>
                </a:solidFill>
                <a:cs typeface="Times New Roman" charset="0"/>
              </a:rPr>
              <a:t>NCLB, 20 U.S.C. </a:t>
            </a:r>
            <a:r>
              <a:rPr lang="en-US" sz="1100" b="1" dirty="0">
                <a:solidFill>
                  <a:srgbClr val="663300"/>
                </a:solidFill>
                <a:cs typeface="Arial" charset="0"/>
              </a:rPr>
              <a:t>§ 7161</a:t>
            </a:r>
            <a:endParaRPr lang="en-US" sz="2000" dirty="0">
              <a:solidFill>
                <a:srgbClr val="663300"/>
              </a:solidFill>
            </a:endParaRPr>
          </a:p>
          <a:p>
            <a:endParaRPr lang="en-US" sz="2000" dirty="0">
              <a:solidFill>
                <a:srgbClr val="663300"/>
              </a:solidFill>
              <a:latin typeface="Century Gothic" pitchFamily="34" charset="0"/>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9933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470025"/>
          </a:xfrm>
        </p:spPr>
        <p:txBody>
          <a:bodyPr>
            <a:normAutofit/>
          </a:bodyPr>
          <a:lstStyle/>
          <a:p>
            <a:pPr algn="r"/>
            <a:r>
              <a:rPr lang="en-US" sz="4000" b="1" dirty="0" smtClean="0">
                <a:solidFill>
                  <a:srgbClr val="663300"/>
                </a:solidFill>
                <a:effectLst>
                  <a:outerShdw blurRad="38100" dist="38100" dir="2700000" algn="tl">
                    <a:srgbClr val="000000">
                      <a:alpha val="43137"/>
                    </a:srgbClr>
                  </a:outerShdw>
                </a:effectLst>
                <a:latin typeface="Century Gothic" pitchFamily="34" charset="0"/>
              </a:rPr>
              <a:t>Facilitators:</a:t>
            </a:r>
            <a:endParaRPr lang="en-US" sz="4000" b="1" dirty="0">
              <a:solidFill>
                <a:srgbClr val="663300"/>
              </a:solidFill>
              <a:effectLst>
                <a:outerShdw blurRad="38100" dist="38100" dir="2700000" algn="tl">
                  <a:srgbClr val="000000">
                    <a:alpha val="43137"/>
                  </a:srgbClr>
                </a:outerShdw>
              </a:effectLst>
              <a:latin typeface="Century Gothic" pitchFamily="34" charset="0"/>
            </a:endParaRPr>
          </a:p>
        </p:txBody>
      </p:sp>
      <p:sp>
        <p:nvSpPr>
          <p:cNvPr id="3" name="Subtitle 2"/>
          <p:cNvSpPr>
            <a:spLocks noGrp="1"/>
          </p:cNvSpPr>
          <p:nvPr>
            <p:ph type="subTitle" idx="1"/>
          </p:nvPr>
        </p:nvSpPr>
        <p:spPr>
          <a:xfrm>
            <a:off x="533400" y="1447800"/>
            <a:ext cx="7391400" cy="4038600"/>
          </a:xfrm>
        </p:spPr>
        <p:txBody>
          <a:bodyPr>
            <a:noAutofit/>
          </a:bodyPr>
          <a:lstStyle/>
          <a:p>
            <a:pPr algn="l"/>
            <a:r>
              <a:rPr lang="en-US" sz="2400" b="1" dirty="0" smtClean="0">
                <a:solidFill>
                  <a:srgbClr val="663300"/>
                </a:solidFill>
                <a:latin typeface="Century Gothic" pitchFamily="34" charset="0"/>
              </a:rPr>
              <a:t>Melissa </a:t>
            </a:r>
            <a:r>
              <a:rPr lang="en-US" sz="2400" b="1" dirty="0" err="1" smtClean="0">
                <a:solidFill>
                  <a:srgbClr val="663300"/>
                </a:solidFill>
                <a:latin typeface="Century Gothic" pitchFamily="34" charset="0"/>
              </a:rPr>
              <a:t>Ockerman</a:t>
            </a:r>
            <a:r>
              <a:rPr lang="en-US" sz="2400" b="1" dirty="0" smtClean="0">
                <a:solidFill>
                  <a:srgbClr val="663300"/>
                </a:solidFill>
                <a:latin typeface="Century Gothic" pitchFamily="34" charset="0"/>
              </a:rPr>
              <a:t>, </a:t>
            </a:r>
            <a:r>
              <a:rPr lang="en-US" sz="2400" b="1" dirty="0" err="1" smtClean="0">
                <a:solidFill>
                  <a:srgbClr val="663300"/>
                </a:solidFill>
                <a:latin typeface="Century Gothic" pitchFamily="34" charset="0"/>
              </a:rPr>
              <a:t>Ph.D</a:t>
            </a:r>
            <a:endParaRPr lang="en-US" sz="2400" b="1" dirty="0" smtClean="0">
              <a:solidFill>
                <a:srgbClr val="663300"/>
              </a:solidFill>
              <a:latin typeface="Century Gothic" pitchFamily="34" charset="0"/>
            </a:endParaRPr>
          </a:p>
          <a:p>
            <a:pPr algn="l"/>
            <a:r>
              <a:rPr lang="en-US" sz="2400" dirty="0" smtClean="0">
                <a:solidFill>
                  <a:srgbClr val="663300"/>
                </a:solidFill>
                <a:latin typeface="Century Gothic" pitchFamily="34" charset="0"/>
              </a:rPr>
              <a:t>Assistant Professor, Counseling Program</a:t>
            </a:r>
          </a:p>
          <a:p>
            <a:pPr algn="l"/>
            <a:r>
              <a:rPr lang="en-US" sz="2400" dirty="0" smtClean="0">
                <a:solidFill>
                  <a:srgbClr val="663300"/>
                </a:solidFill>
                <a:latin typeface="Century Gothic" pitchFamily="34" charset="0"/>
              </a:rPr>
              <a:t>DePaul University</a:t>
            </a:r>
          </a:p>
          <a:p>
            <a:pPr algn="l"/>
            <a:endParaRPr lang="en-US" sz="2400" dirty="0" smtClean="0">
              <a:solidFill>
                <a:srgbClr val="663300"/>
              </a:solidFill>
              <a:latin typeface="Century Gothic" pitchFamily="34" charset="0"/>
            </a:endParaRPr>
          </a:p>
          <a:p>
            <a:pPr algn="l"/>
            <a:r>
              <a:rPr lang="en-US" sz="2400" b="1" dirty="0" smtClean="0">
                <a:solidFill>
                  <a:srgbClr val="663300"/>
                </a:solidFill>
                <a:latin typeface="Century Gothic" pitchFamily="34" charset="0"/>
              </a:rPr>
              <a:t>Sarah </a:t>
            </a:r>
            <a:r>
              <a:rPr lang="en-US" sz="2400" b="1" dirty="0" err="1" smtClean="0">
                <a:solidFill>
                  <a:srgbClr val="663300"/>
                </a:solidFill>
                <a:latin typeface="Century Gothic" pitchFamily="34" charset="0"/>
              </a:rPr>
              <a:t>Schriber</a:t>
            </a:r>
            <a:r>
              <a:rPr lang="en-US" sz="2400" b="1" dirty="0" smtClean="0">
                <a:solidFill>
                  <a:srgbClr val="663300"/>
                </a:solidFill>
                <a:latin typeface="Century Gothic" pitchFamily="34" charset="0"/>
              </a:rPr>
              <a:t>, J.D.</a:t>
            </a:r>
          </a:p>
          <a:p>
            <a:pPr algn="l"/>
            <a:r>
              <a:rPr lang="en-US" sz="2400" dirty="0" smtClean="0">
                <a:solidFill>
                  <a:srgbClr val="663300"/>
                </a:solidFill>
                <a:latin typeface="Century Gothic" pitchFamily="34" charset="0"/>
              </a:rPr>
              <a:t>Policy Director</a:t>
            </a:r>
          </a:p>
          <a:p>
            <a:pPr algn="l"/>
            <a:r>
              <a:rPr lang="en-US" sz="2400" dirty="0" smtClean="0">
                <a:solidFill>
                  <a:srgbClr val="663300"/>
                </a:solidFill>
                <a:latin typeface="Century Gothic" pitchFamily="34" charset="0"/>
              </a:rPr>
              <a:t>Illinois Safe Schools Alliance</a:t>
            </a:r>
            <a:endParaRPr lang="en-US" sz="2400" dirty="0">
              <a:solidFill>
                <a:srgbClr val="663300"/>
              </a:solidFill>
              <a:latin typeface="Century Gothic" pitchFamily="34" charset="0"/>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53749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latin typeface="Century Gothic" pitchFamily="34" charset="0"/>
              </a:rPr>
              <a:t>Law  &amp; Policies</a:t>
            </a:r>
            <a:endParaRPr lang="en-US" sz="4000" b="1" dirty="0">
              <a:solidFill>
                <a:srgbClr val="663300"/>
              </a:solidFill>
              <a:latin typeface="Century Gothic" pitchFamily="34" charset="0"/>
            </a:endParaRPr>
          </a:p>
        </p:txBody>
      </p:sp>
      <p:sp>
        <p:nvSpPr>
          <p:cNvPr id="3" name="Subtitle 2"/>
          <p:cNvSpPr>
            <a:spLocks noGrp="1"/>
          </p:cNvSpPr>
          <p:nvPr>
            <p:ph type="subTitle" idx="1"/>
          </p:nvPr>
        </p:nvSpPr>
        <p:spPr>
          <a:xfrm>
            <a:off x="381000" y="1371600"/>
            <a:ext cx="8393722" cy="4191000"/>
          </a:xfrm>
        </p:spPr>
        <p:txBody>
          <a:bodyPr>
            <a:normAutofit lnSpcReduction="10000"/>
          </a:bodyPr>
          <a:lstStyle/>
          <a:p>
            <a:pPr>
              <a:lnSpc>
                <a:spcPct val="90000"/>
              </a:lnSpc>
            </a:pPr>
            <a:r>
              <a:rPr lang="en-US" b="1" dirty="0">
                <a:solidFill>
                  <a:srgbClr val="663300"/>
                </a:solidFill>
              </a:rPr>
              <a:t>Equal Protection and the Legal Responsibility</a:t>
            </a:r>
            <a:br>
              <a:rPr lang="en-US" b="1" dirty="0">
                <a:solidFill>
                  <a:srgbClr val="663300"/>
                </a:solidFill>
              </a:rPr>
            </a:br>
            <a:r>
              <a:rPr lang="en-US" b="1" dirty="0">
                <a:solidFill>
                  <a:srgbClr val="663300"/>
                </a:solidFill>
              </a:rPr>
              <a:t>to Address Bullying and </a:t>
            </a:r>
            <a:r>
              <a:rPr lang="en-US" b="1" dirty="0" smtClean="0">
                <a:solidFill>
                  <a:srgbClr val="663300"/>
                </a:solidFill>
              </a:rPr>
              <a:t>Harassment</a:t>
            </a:r>
          </a:p>
          <a:p>
            <a:pPr>
              <a:lnSpc>
                <a:spcPct val="90000"/>
              </a:lnSpc>
            </a:pPr>
            <a:r>
              <a:rPr lang="en-US" sz="2400" dirty="0" smtClean="0">
                <a:solidFill>
                  <a:srgbClr val="663300"/>
                </a:solidFill>
                <a:cs typeface="Tahoma" pitchFamily="34" charset="0"/>
              </a:rPr>
              <a:t>In </a:t>
            </a:r>
            <a:r>
              <a:rPr lang="en-US" sz="2400" dirty="0">
                <a:solidFill>
                  <a:srgbClr val="663300"/>
                </a:solidFill>
                <a:cs typeface="Tahoma" pitchFamily="34" charset="0"/>
              </a:rPr>
              <a:t>1995, in </a:t>
            </a:r>
            <a:r>
              <a:rPr lang="en-US" sz="2400" i="1" dirty="0" err="1">
                <a:solidFill>
                  <a:srgbClr val="663300"/>
                </a:solidFill>
                <a:cs typeface="Tahoma" pitchFamily="34" charset="0"/>
              </a:rPr>
              <a:t>Nabozny</a:t>
            </a:r>
            <a:r>
              <a:rPr lang="en-US" sz="2400" i="1" dirty="0">
                <a:solidFill>
                  <a:srgbClr val="663300"/>
                </a:solidFill>
                <a:cs typeface="Tahoma" pitchFamily="34" charset="0"/>
              </a:rPr>
              <a:t> v. </a:t>
            </a:r>
            <a:r>
              <a:rPr lang="en-US" sz="2400" i="1" dirty="0" err="1">
                <a:solidFill>
                  <a:srgbClr val="663300"/>
                </a:solidFill>
                <a:cs typeface="Tahoma" pitchFamily="34" charset="0"/>
              </a:rPr>
              <a:t>Podlesny</a:t>
            </a:r>
            <a:r>
              <a:rPr lang="en-US" sz="2400" dirty="0">
                <a:solidFill>
                  <a:srgbClr val="663300"/>
                </a:solidFill>
                <a:cs typeface="Tahoma" pitchFamily="34" charset="0"/>
              </a:rPr>
              <a:t>,</a:t>
            </a:r>
            <a:r>
              <a:rPr lang="en-US" sz="2400" i="1" dirty="0">
                <a:solidFill>
                  <a:srgbClr val="663300"/>
                </a:solidFill>
                <a:cs typeface="Tahoma" pitchFamily="34" charset="0"/>
              </a:rPr>
              <a:t> </a:t>
            </a:r>
            <a:r>
              <a:rPr lang="en-US" sz="2400" dirty="0">
                <a:solidFill>
                  <a:srgbClr val="663300"/>
                </a:solidFill>
                <a:cs typeface="Tahoma" pitchFamily="34" charset="0"/>
              </a:rPr>
              <a:t>the Seventh Circuit ruled that school districts must treat the bullying of LGBT students with the same level of concern as the bullying of other students.</a:t>
            </a:r>
          </a:p>
          <a:p>
            <a:pPr>
              <a:lnSpc>
                <a:spcPct val="80000"/>
              </a:lnSpc>
            </a:pPr>
            <a:endParaRPr lang="en-US" sz="2400" dirty="0">
              <a:solidFill>
                <a:srgbClr val="663300"/>
              </a:solidFill>
              <a:cs typeface="Tahoma" pitchFamily="34" charset="0"/>
            </a:endParaRPr>
          </a:p>
          <a:p>
            <a:pPr>
              <a:lnSpc>
                <a:spcPct val="80000"/>
              </a:lnSpc>
            </a:pPr>
            <a:r>
              <a:rPr lang="en-US" sz="2400" dirty="0">
                <a:solidFill>
                  <a:srgbClr val="663300"/>
                </a:solidFill>
                <a:cs typeface="Tahoma" pitchFamily="34" charset="0"/>
              </a:rPr>
              <a:t>In 2007, in </a:t>
            </a:r>
            <a:r>
              <a:rPr lang="en-US" sz="2400" i="1" dirty="0">
                <a:solidFill>
                  <a:srgbClr val="663300"/>
                </a:solidFill>
                <a:cs typeface="Tahoma" pitchFamily="34" charset="0"/>
              </a:rPr>
              <a:t>L.W. v. Toms River Regional Schools</a:t>
            </a:r>
            <a:r>
              <a:rPr lang="en-US" sz="2400" dirty="0">
                <a:solidFill>
                  <a:srgbClr val="663300"/>
                </a:solidFill>
                <a:cs typeface="Tahoma" pitchFamily="34" charset="0"/>
              </a:rPr>
              <a:t>, the New Jersey Supreme Court ruled that students </a:t>
            </a:r>
            <a:r>
              <a:rPr lang="en-US" sz="2400" dirty="0">
                <a:solidFill>
                  <a:srgbClr val="663300"/>
                </a:solidFill>
              </a:rPr>
              <a:t>are entitled to as much protection from anti-gay discrimination and harassment as their adult counterparts in the workplace.</a:t>
            </a:r>
            <a:r>
              <a:rPr lang="en-US" sz="2800" dirty="0">
                <a:solidFill>
                  <a:srgbClr val="663300"/>
                </a:solidFill>
              </a:rPr>
              <a:t> </a:t>
            </a:r>
            <a:endParaRPr lang="en-US" sz="2400" dirty="0">
              <a:solidFill>
                <a:srgbClr val="663300"/>
              </a:solidFill>
              <a:cs typeface="Tahoma" pitchFamily="34" charset="0"/>
            </a:endParaRPr>
          </a:p>
          <a:p>
            <a:pPr>
              <a:lnSpc>
                <a:spcPct val="80000"/>
              </a:lnSpc>
            </a:pPr>
            <a:endParaRPr lang="en-US" sz="1400" dirty="0">
              <a:solidFill>
                <a:srgbClr val="663300"/>
              </a:solidFill>
            </a:endParaRPr>
          </a:p>
          <a:p>
            <a:pPr>
              <a:lnSpc>
                <a:spcPct val="80000"/>
              </a:lnSpc>
            </a:pPr>
            <a:r>
              <a:rPr lang="en-US" sz="1400" dirty="0">
                <a:solidFill>
                  <a:srgbClr val="663300"/>
                </a:solidFill>
              </a:rPr>
              <a:t>Sources: </a:t>
            </a:r>
          </a:p>
          <a:p>
            <a:pPr>
              <a:lnSpc>
                <a:spcPct val="80000"/>
              </a:lnSpc>
            </a:pPr>
            <a:r>
              <a:rPr lang="en-US" sz="1400" dirty="0">
                <a:solidFill>
                  <a:srgbClr val="663300"/>
                </a:solidFill>
              </a:rPr>
              <a:t>The Youth at Risk Project, ACLU of Illinois</a:t>
            </a:r>
          </a:p>
          <a:p>
            <a:pPr>
              <a:lnSpc>
                <a:spcPct val="80000"/>
              </a:lnSpc>
            </a:pPr>
            <a:r>
              <a:rPr lang="en-US" sz="1400" dirty="0">
                <a:solidFill>
                  <a:srgbClr val="663300"/>
                </a:solidFill>
              </a:rPr>
              <a:t>The Midwest Regional Office of the Lambda Legal Defense and Education Fund</a:t>
            </a:r>
          </a:p>
          <a:p>
            <a:endParaRPr lang="en-US" sz="2000" dirty="0">
              <a:solidFill>
                <a:srgbClr val="663300"/>
              </a:solidFill>
              <a:latin typeface="Century Gothic" pitchFamily="34" charset="0"/>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72968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latin typeface="Century Gothic" pitchFamily="34" charset="0"/>
              </a:rPr>
              <a:t>Law  &amp; Policies</a:t>
            </a:r>
            <a:endParaRPr lang="en-US" sz="4000" b="1" dirty="0">
              <a:solidFill>
                <a:srgbClr val="663300"/>
              </a:solidFill>
              <a:latin typeface="Century Gothic" pitchFamily="34" charset="0"/>
            </a:endParaRPr>
          </a:p>
        </p:txBody>
      </p:sp>
      <p:sp>
        <p:nvSpPr>
          <p:cNvPr id="3" name="Subtitle 2"/>
          <p:cNvSpPr>
            <a:spLocks noGrp="1"/>
          </p:cNvSpPr>
          <p:nvPr>
            <p:ph type="subTitle" idx="1"/>
          </p:nvPr>
        </p:nvSpPr>
        <p:spPr>
          <a:xfrm>
            <a:off x="381000" y="1371600"/>
            <a:ext cx="8393722" cy="4191000"/>
          </a:xfrm>
        </p:spPr>
        <p:txBody>
          <a:bodyPr>
            <a:normAutofit fontScale="85000" lnSpcReduction="10000"/>
          </a:bodyPr>
          <a:lstStyle/>
          <a:p>
            <a:pPr>
              <a:lnSpc>
                <a:spcPct val="90000"/>
              </a:lnSpc>
            </a:pPr>
            <a:r>
              <a:rPr lang="en-US" b="1" dirty="0">
                <a:solidFill>
                  <a:srgbClr val="663300"/>
                </a:solidFill>
              </a:rPr>
              <a:t>The First Amendment and the</a:t>
            </a:r>
            <a:br>
              <a:rPr lang="en-US" b="1" dirty="0">
                <a:solidFill>
                  <a:srgbClr val="663300"/>
                </a:solidFill>
              </a:rPr>
            </a:br>
            <a:r>
              <a:rPr lang="en-US" b="1" dirty="0">
                <a:solidFill>
                  <a:srgbClr val="663300"/>
                </a:solidFill>
              </a:rPr>
              <a:t>Legal Responsibility to Permit Free </a:t>
            </a:r>
            <a:r>
              <a:rPr lang="en-US" b="1" dirty="0" smtClean="0">
                <a:solidFill>
                  <a:srgbClr val="663300"/>
                </a:solidFill>
              </a:rPr>
              <a:t>Expression</a:t>
            </a:r>
          </a:p>
          <a:p>
            <a:pPr>
              <a:lnSpc>
                <a:spcPct val="90000"/>
              </a:lnSpc>
            </a:pPr>
            <a:r>
              <a:rPr lang="en-US" sz="2400" dirty="0" smtClean="0">
                <a:solidFill>
                  <a:srgbClr val="663300"/>
                </a:solidFill>
              </a:rPr>
              <a:t>In </a:t>
            </a:r>
            <a:r>
              <a:rPr lang="en-US" sz="2400" dirty="0">
                <a:solidFill>
                  <a:srgbClr val="663300"/>
                </a:solidFill>
              </a:rPr>
              <a:t>2001, in </a:t>
            </a:r>
            <a:r>
              <a:rPr lang="en-US" sz="2400" i="1" dirty="0">
                <a:solidFill>
                  <a:srgbClr val="663300"/>
                </a:solidFill>
              </a:rPr>
              <a:t>Doe v. </a:t>
            </a:r>
            <a:r>
              <a:rPr lang="en-US" sz="2400" i="1" dirty="0" err="1">
                <a:solidFill>
                  <a:srgbClr val="663300"/>
                </a:solidFill>
              </a:rPr>
              <a:t>Yunits</a:t>
            </a:r>
            <a:r>
              <a:rPr lang="en-US" sz="2400" dirty="0">
                <a:solidFill>
                  <a:srgbClr val="663300"/>
                </a:solidFill>
              </a:rPr>
              <a:t>, a Massachusetts court ruled that a middle school may not discipline a transgender student for expressing her gender identity even if that expression does not conform with her biological sex.</a:t>
            </a:r>
          </a:p>
          <a:p>
            <a:pPr>
              <a:lnSpc>
                <a:spcPct val="90000"/>
              </a:lnSpc>
            </a:pPr>
            <a:endParaRPr lang="en-US" sz="2400" dirty="0">
              <a:solidFill>
                <a:srgbClr val="663300"/>
              </a:solidFill>
            </a:endParaRPr>
          </a:p>
          <a:p>
            <a:pPr>
              <a:lnSpc>
                <a:spcPct val="90000"/>
              </a:lnSpc>
            </a:pPr>
            <a:r>
              <a:rPr lang="en-US" sz="2400" dirty="0">
                <a:solidFill>
                  <a:srgbClr val="663300"/>
                </a:solidFill>
              </a:rPr>
              <a:t>In 2002, a landmark settlement in </a:t>
            </a:r>
            <a:r>
              <a:rPr lang="en-US" sz="2400" i="1" dirty="0" err="1">
                <a:solidFill>
                  <a:srgbClr val="663300"/>
                </a:solidFill>
              </a:rPr>
              <a:t>Henkle</a:t>
            </a:r>
            <a:r>
              <a:rPr lang="en-US" sz="2400" i="1" dirty="0">
                <a:solidFill>
                  <a:srgbClr val="663300"/>
                </a:solidFill>
              </a:rPr>
              <a:t> v. Gregory</a:t>
            </a:r>
            <a:r>
              <a:rPr lang="en-US" sz="2400" dirty="0">
                <a:solidFill>
                  <a:srgbClr val="663300"/>
                </a:solidFill>
              </a:rPr>
              <a:t> sent the message that students have right to be out at school without fearing unaddressed retaliation.</a:t>
            </a:r>
          </a:p>
          <a:p>
            <a:pPr>
              <a:lnSpc>
                <a:spcPct val="90000"/>
              </a:lnSpc>
            </a:pPr>
            <a:endParaRPr lang="en-US" sz="2400" dirty="0">
              <a:solidFill>
                <a:srgbClr val="663300"/>
              </a:solidFill>
            </a:endParaRPr>
          </a:p>
          <a:p>
            <a:pPr>
              <a:lnSpc>
                <a:spcPct val="90000"/>
              </a:lnSpc>
            </a:pPr>
            <a:r>
              <a:rPr lang="en-US" sz="2400" dirty="0">
                <a:solidFill>
                  <a:srgbClr val="663300"/>
                </a:solidFill>
              </a:rPr>
              <a:t>In 2005, in </a:t>
            </a:r>
            <a:r>
              <a:rPr lang="en-US" sz="2400" i="1" dirty="0" err="1">
                <a:solidFill>
                  <a:srgbClr val="663300"/>
                </a:solidFill>
              </a:rPr>
              <a:t>Nguon</a:t>
            </a:r>
            <a:r>
              <a:rPr lang="en-US" sz="2400" i="1" dirty="0">
                <a:solidFill>
                  <a:srgbClr val="663300"/>
                </a:solidFill>
              </a:rPr>
              <a:t> v. Wolf</a:t>
            </a:r>
            <a:r>
              <a:rPr lang="en-US" sz="2400" dirty="0">
                <a:solidFill>
                  <a:srgbClr val="663300"/>
                </a:solidFill>
              </a:rPr>
              <a:t>,</a:t>
            </a:r>
            <a:r>
              <a:rPr lang="en-US" sz="2400" i="1" dirty="0">
                <a:solidFill>
                  <a:srgbClr val="663300"/>
                </a:solidFill>
              </a:rPr>
              <a:t> </a:t>
            </a:r>
            <a:r>
              <a:rPr lang="en-US" sz="2400" dirty="0">
                <a:solidFill>
                  <a:srgbClr val="663300"/>
                </a:solidFill>
              </a:rPr>
              <a:t>a federal district judge rejected the school district’s argument that it was within its rights when it </a:t>
            </a:r>
            <a:r>
              <a:rPr lang="en-US" sz="2400" dirty="0" err="1">
                <a:solidFill>
                  <a:srgbClr val="663300"/>
                </a:solidFill>
              </a:rPr>
              <a:t>outed</a:t>
            </a:r>
            <a:r>
              <a:rPr lang="en-US" sz="2400" dirty="0">
                <a:solidFill>
                  <a:srgbClr val="663300"/>
                </a:solidFill>
              </a:rPr>
              <a:t> a student to her parents.</a:t>
            </a:r>
          </a:p>
          <a:p>
            <a:pPr>
              <a:lnSpc>
                <a:spcPct val="90000"/>
              </a:lnSpc>
            </a:pPr>
            <a:endParaRPr lang="en-US" sz="1600" dirty="0">
              <a:solidFill>
                <a:srgbClr val="663300"/>
              </a:solidFill>
            </a:endParaRPr>
          </a:p>
          <a:p>
            <a:pPr>
              <a:lnSpc>
                <a:spcPct val="90000"/>
              </a:lnSpc>
            </a:pPr>
            <a:r>
              <a:rPr lang="en-US" sz="1600" dirty="0">
                <a:solidFill>
                  <a:srgbClr val="663300"/>
                </a:solidFill>
              </a:rPr>
              <a:t>Sources: </a:t>
            </a:r>
          </a:p>
          <a:p>
            <a:pPr>
              <a:lnSpc>
                <a:spcPct val="90000"/>
              </a:lnSpc>
            </a:pPr>
            <a:r>
              <a:rPr lang="en-US" sz="1600" dirty="0">
                <a:solidFill>
                  <a:srgbClr val="663300"/>
                </a:solidFill>
              </a:rPr>
              <a:t>The Youth at Risk Project, ACLU of Illinois</a:t>
            </a:r>
          </a:p>
          <a:p>
            <a:pPr>
              <a:lnSpc>
                <a:spcPct val="90000"/>
              </a:lnSpc>
            </a:pPr>
            <a:r>
              <a:rPr lang="en-US" sz="1600" dirty="0">
                <a:solidFill>
                  <a:srgbClr val="663300"/>
                </a:solidFill>
              </a:rPr>
              <a:t>The Midwest Regional Office of the Lambda Legal Defense and Education Fund</a:t>
            </a:r>
            <a:endParaRPr lang="en-US" sz="4000" dirty="0">
              <a:solidFill>
                <a:srgbClr val="663300"/>
              </a:solidFill>
            </a:endParaRPr>
          </a:p>
          <a:p>
            <a:endParaRPr lang="en-US" sz="2000" dirty="0">
              <a:solidFill>
                <a:srgbClr val="663300"/>
              </a:solidFill>
              <a:latin typeface="Century Gothic" pitchFamily="34" charset="0"/>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2539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latin typeface="Century Gothic" pitchFamily="34" charset="0"/>
              </a:rPr>
              <a:t>Law  &amp; Policies</a:t>
            </a:r>
            <a:endParaRPr lang="en-US" sz="4000" b="1" dirty="0">
              <a:solidFill>
                <a:srgbClr val="663300"/>
              </a:solidFill>
              <a:latin typeface="Century Gothic" pitchFamily="34" charset="0"/>
            </a:endParaRPr>
          </a:p>
        </p:txBody>
      </p:sp>
      <p:sp>
        <p:nvSpPr>
          <p:cNvPr id="3" name="Subtitle 2"/>
          <p:cNvSpPr>
            <a:spLocks noGrp="1"/>
          </p:cNvSpPr>
          <p:nvPr>
            <p:ph type="subTitle" idx="1"/>
          </p:nvPr>
        </p:nvSpPr>
        <p:spPr>
          <a:xfrm>
            <a:off x="381000" y="1371600"/>
            <a:ext cx="8393722" cy="4191000"/>
          </a:xfrm>
        </p:spPr>
        <p:txBody>
          <a:bodyPr>
            <a:normAutofit lnSpcReduction="10000"/>
          </a:bodyPr>
          <a:lstStyle/>
          <a:p>
            <a:pPr>
              <a:lnSpc>
                <a:spcPct val="90000"/>
              </a:lnSpc>
            </a:pPr>
            <a:r>
              <a:rPr lang="en-US" b="1" dirty="0">
                <a:solidFill>
                  <a:srgbClr val="663300"/>
                </a:solidFill>
              </a:rPr>
              <a:t>Anti-Discrimination and Anti-Bullying Policies at the School District </a:t>
            </a:r>
            <a:r>
              <a:rPr lang="en-US" b="1" dirty="0" smtClean="0">
                <a:solidFill>
                  <a:srgbClr val="663300"/>
                </a:solidFill>
              </a:rPr>
              <a:t>Level</a:t>
            </a:r>
          </a:p>
          <a:p>
            <a:pPr>
              <a:lnSpc>
                <a:spcPct val="90000"/>
              </a:lnSpc>
            </a:pPr>
            <a:r>
              <a:rPr lang="en-US" sz="2400" dirty="0" smtClean="0">
                <a:solidFill>
                  <a:srgbClr val="663300"/>
                </a:solidFill>
                <a:latin typeface="Times New Roman" charset="0"/>
                <a:cs typeface="Tahoma" pitchFamily="34" charset="0"/>
              </a:rPr>
              <a:t>“</a:t>
            </a:r>
            <a:r>
              <a:rPr lang="en-US" sz="2400" dirty="0" smtClean="0">
                <a:solidFill>
                  <a:srgbClr val="663300"/>
                </a:solidFill>
                <a:cs typeface="Tahoma" pitchFamily="34" charset="0"/>
              </a:rPr>
              <a:t>Best </a:t>
            </a:r>
            <a:r>
              <a:rPr lang="en-US" sz="2400" dirty="0">
                <a:solidFill>
                  <a:srgbClr val="663300"/>
                </a:solidFill>
                <a:cs typeface="Tahoma" pitchFamily="34" charset="0"/>
              </a:rPr>
              <a:t>practices</a:t>
            </a:r>
            <a:r>
              <a:rPr lang="en-US" sz="2400" dirty="0">
                <a:solidFill>
                  <a:srgbClr val="663300"/>
                </a:solidFill>
                <a:latin typeface="Times New Roman" charset="0"/>
                <a:cs typeface="Tahoma" pitchFamily="34" charset="0"/>
              </a:rPr>
              <a:t>”</a:t>
            </a:r>
            <a:r>
              <a:rPr lang="en-US" sz="2400" dirty="0">
                <a:solidFill>
                  <a:srgbClr val="663300"/>
                </a:solidFill>
                <a:cs typeface="Tahoma" pitchFamily="34" charset="0"/>
              </a:rPr>
              <a:t> include:</a:t>
            </a:r>
          </a:p>
          <a:p>
            <a:pPr algn="l">
              <a:lnSpc>
                <a:spcPct val="80000"/>
              </a:lnSpc>
            </a:pPr>
            <a:r>
              <a:rPr lang="en-US" sz="2400" dirty="0">
                <a:solidFill>
                  <a:srgbClr val="663300"/>
                </a:solidFill>
                <a:cs typeface="Tahoma" pitchFamily="34" charset="0"/>
              </a:rPr>
              <a:t>Policies that enumerate all forms of prohibited conduct, including discrimination and bullying on the basis of sexual orientation or gender identity/expression and clear procedures for making complaints</a:t>
            </a:r>
          </a:p>
          <a:p>
            <a:pPr algn="l">
              <a:lnSpc>
                <a:spcPct val="80000"/>
              </a:lnSpc>
            </a:pPr>
            <a:r>
              <a:rPr lang="en-US" sz="2400" dirty="0">
                <a:solidFill>
                  <a:srgbClr val="663300"/>
                </a:solidFill>
                <a:cs typeface="Tahoma" pitchFamily="34" charset="0"/>
              </a:rPr>
              <a:t>Professional development for faculty and staff</a:t>
            </a:r>
          </a:p>
          <a:p>
            <a:pPr algn="l">
              <a:lnSpc>
                <a:spcPct val="80000"/>
              </a:lnSpc>
            </a:pPr>
            <a:r>
              <a:rPr lang="en-US" sz="2400" dirty="0">
                <a:solidFill>
                  <a:srgbClr val="663300"/>
                </a:solidFill>
                <a:cs typeface="Tahoma" pitchFamily="34" charset="0"/>
              </a:rPr>
              <a:t>Institutional support for student groups that promote acceptance and understanding of sexual orientation and gender identity/expression </a:t>
            </a:r>
          </a:p>
          <a:p>
            <a:pPr algn="l">
              <a:lnSpc>
                <a:spcPct val="80000"/>
              </a:lnSpc>
            </a:pPr>
            <a:r>
              <a:rPr lang="en-US" sz="900" dirty="0">
                <a:solidFill>
                  <a:srgbClr val="663300"/>
                </a:solidFill>
              </a:rPr>
              <a:t>Source: </a:t>
            </a:r>
          </a:p>
          <a:p>
            <a:pPr algn="l">
              <a:lnSpc>
                <a:spcPct val="80000"/>
              </a:lnSpc>
            </a:pPr>
            <a:r>
              <a:rPr lang="en-US" sz="900" dirty="0">
                <a:solidFill>
                  <a:srgbClr val="663300"/>
                </a:solidFill>
              </a:rPr>
              <a:t>The Youth at Risk Project, ACLU of Illinois</a:t>
            </a:r>
            <a:endParaRPr lang="en-US" sz="2400" dirty="0">
              <a:solidFill>
                <a:srgbClr val="663300"/>
              </a:solidFill>
            </a:endParaRPr>
          </a:p>
          <a:p>
            <a:endParaRPr lang="en-US" sz="2000" dirty="0">
              <a:solidFill>
                <a:srgbClr val="663300"/>
              </a:solidFill>
              <a:latin typeface="Century Gothic" pitchFamily="34" charset="0"/>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37826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latin typeface="Century Gothic" pitchFamily="34" charset="0"/>
              </a:rPr>
              <a:t>Law  &amp; Policies</a:t>
            </a:r>
            <a:endParaRPr lang="en-US" sz="4000" b="1" dirty="0">
              <a:solidFill>
                <a:srgbClr val="663300"/>
              </a:solidFill>
              <a:latin typeface="Century Gothic" pitchFamily="34" charset="0"/>
            </a:endParaRPr>
          </a:p>
        </p:txBody>
      </p:sp>
      <p:sp>
        <p:nvSpPr>
          <p:cNvPr id="3" name="Subtitle 2"/>
          <p:cNvSpPr>
            <a:spLocks noGrp="1"/>
          </p:cNvSpPr>
          <p:nvPr>
            <p:ph type="subTitle" idx="1"/>
          </p:nvPr>
        </p:nvSpPr>
        <p:spPr>
          <a:xfrm>
            <a:off x="381000" y="1371600"/>
            <a:ext cx="8393722" cy="4191000"/>
          </a:xfrm>
        </p:spPr>
        <p:txBody>
          <a:bodyPr>
            <a:normAutofit fontScale="85000" lnSpcReduction="10000"/>
          </a:bodyPr>
          <a:lstStyle/>
          <a:p>
            <a:pPr algn="l"/>
            <a:r>
              <a:rPr lang="en-US" dirty="0" smtClean="0">
                <a:solidFill>
                  <a:schemeClr val="accent4">
                    <a:lumMod val="75000"/>
                  </a:schemeClr>
                </a:solidFill>
              </a:rPr>
              <a:t>African-American students are more frequently suspended because of subjective disciplinary actions and are more likely to be disciplined more severely for minor misconduct (APA, 2008; </a:t>
            </a:r>
            <a:r>
              <a:rPr lang="en-US" dirty="0" err="1" smtClean="0">
                <a:solidFill>
                  <a:schemeClr val="accent4">
                    <a:lumMod val="75000"/>
                  </a:schemeClr>
                </a:solidFill>
              </a:rPr>
              <a:t>Christle</a:t>
            </a:r>
            <a:r>
              <a:rPr lang="en-US" dirty="0" smtClean="0">
                <a:solidFill>
                  <a:schemeClr val="accent4">
                    <a:lumMod val="75000"/>
                  </a:schemeClr>
                </a:solidFill>
              </a:rPr>
              <a:t>, </a:t>
            </a:r>
            <a:r>
              <a:rPr lang="en-US" dirty="0" err="1" smtClean="0">
                <a:solidFill>
                  <a:schemeClr val="accent4">
                    <a:lumMod val="75000"/>
                  </a:schemeClr>
                </a:solidFill>
              </a:rPr>
              <a:t>Jolivette</a:t>
            </a:r>
            <a:r>
              <a:rPr lang="en-US" dirty="0" smtClean="0">
                <a:solidFill>
                  <a:schemeClr val="accent4">
                    <a:lumMod val="75000"/>
                  </a:schemeClr>
                </a:solidFill>
              </a:rPr>
              <a:t>, &amp; Nelson, 2005; </a:t>
            </a:r>
            <a:r>
              <a:rPr lang="en-US" dirty="0" err="1" smtClean="0">
                <a:solidFill>
                  <a:schemeClr val="accent4">
                    <a:lumMod val="75000"/>
                  </a:schemeClr>
                </a:solidFill>
              </a:rPr>
              <a:t>Skiba</a:t>
            </a:r>
            <a:r>
              <a:rPr lang="en-US" dirty="0" smtClean="0">
                <a:solidFill>
                  <a:schemeClr val="accent4">
                    <a:lumMod val="75000"/>
                  </a:schemeClr>
                </a:solidFill>
              </a:rPr>
              <a:t> &amp; Sprague, 2008; </a:t>
            </a:r>
            <a:r>
              <a:rPr lang="en-US" dirty="0" err="1" smtClean="0">
                <a:solidFill>
                  <a:schemeClr val="accent4">
                    <a:lumMod val="75000"/>
                  </a:schemeClr>
                </a:solidFill>
              </a:rPr>
              <a:t>Skiba</a:t>
            </a:r>
            <a:r>
              <a:rPr lang="en-US" dirty="0" smtClean="0">
                <a:solidFill>
                  <a:schemeClr val="accent4">
                    <a:lumMod val="75000"/>
                  </a:schemeClr>
                </a:solidFill>
              </a:rPr>
              <a:t> et al., 2000)</a:t>
            </a:r>
          </a:p>
          <a:p>
            <a:pPr algn="l"/>
            <a:endParaRPr lang="en-US" dirty="0" smtClean="0">
              <a:solidFill>
                <a:schemeClr val="accent4">
                  <a:lumMod val="75000"/>
                </a:schemeClr>
              </a:solidFill>
            </a:endParaRPr>
          </a:p>
          <a:p>
            <a:pPr algn="l"/>
            <a:r>
              <a:rPr lang="en-US" dirty="0" err="1" smtClean="0">
                <a:solidFill>
                  <a:schemeClr val="accent4">
                    <a:lumMod val="75000"/>
                  </a:schemeClr>
                </a:solidFill>
              </a:rPr>
              <a:t>Nonheterosexual</a:t>
            </a:r>
            <a:r>
              <a:rPr lang="en-US" dirty="0" smtClean="0">
                <a:solidFill>
                  <a:schemeClr val="accent4">
                    <a:lumMod val="75000"/>
                  </a:schemeClr>
                </a:solidFill>
              </a:rPr>
              <a:t> youth suffer disproportionate educational and criminal-justice punishments that are not explained by greater engagement in illegal or </a:t>
            </a:r>
            <a:r>
              <a:rPr lang="en-US" dirty="0" err="1" smtClean="0">
                <a:solidFill>
                  <a:schemeClr val="accent4">
                    <a:lumMod val="75000"/>
                  </a:schemeClr>
                </a:solidFill>
              </a:rPr>
              <a:t>transgressive</a:t>
            </a:r>
            <a:r>
              <a:rPr lang="en-US" dirty="0" smtClean="0">
                <a:solidFill>
                  <a:schemeClr val="accent4">
                    <a:lumMod val="75000"/>
                  </a:schemeClr>
                </a:solidFill>
              </a:rPr>
              <a:t> behaviors (American Journal of Pediatrics, 2012).</a:t>
            </a:r>
          </a:p>
          <a:p>
            <a:endParaRPr lang="en-US" sz="2000" dirty="0">
              <a:solidFill>
                <a:srgbClr val="663300"/>
              </a:solidFill>
              <a:latin typeface="Century Gothic" pitchFamily="34" charset="0"/>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37826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latin typeface="Century Gothic" pitchFamily="34" charset="0"/>
              </a:rPr>
              <a:t>Law  &amp; Policies</a:t>
            </a:r>
            <a:endParaRPr lang="en-US" sz="4000" b="1" dirty="0">
              <a:solidFill>
                <a:srgbClr val="663300"/>
              </a:solidFill>
              <a:latin typeface="Century Gothic" pitchFamily="34" charset="0"/>
            </a:endParaRPr>
          </a:p>
        </p:txBody>
      </p:sp>
      <p:sp>
        <p:nvSpPr>
          <p:cNvPr id="3" name="Subtitle 2"/>
          <p:cNvSpPr>
            <a:spLocks noGrp="1"/>
          </p:cNvSpPr>
          <p:nvPr>
            <p:ph type="subTitle" idx="1"/>
          </p:nvPr>
        </p:nvSpPr>
        <p:spPr>
          <a:xfrm>
            <a:off x="381000" y="1371600"/>
            <a:ext cx="8393722" cy="4191000"/>
          </a:xfrm>
        </p:spPr>
        <p:txBody>
          <a:bodyPr>
            <a:normAutofit/>
          </a:bodyPr>
          <a:lstStyle/>
          <a:p>
            <a:pPr algn="l"/>
            <a:r>
              <a:rPr lang="en-US" dirty="0" smtClean="0">
                <a:solidFill>
                  <a:schemeClr val="accent4">
                    <a:lumMod val="75000"/>
                  </a:schemeClr>
                </a:solidFill>
              </a:rPr>
              <a:t>Punitive behavior management methods are ineffective at reducing misconduct and may cause harm to students (Cameron, 2006).  </a:t>
            </a:r>
          </a:p>
          <a:p>
            <a:pPr algn="l"/>
            <a:endParaRPr lang="en-US" dirty="0" smtClean="0">
              <a:solidFill>
                <a:schemeClr val="accent4">
                  <a:lumMod val="75000"/>
                </a:schemeClr>
              </a:solidFill>
            </a:endParaRPr>
          </a:p>
          <a:p>
            <a:pPr algn="l"/>
            <a:r>
              <a:rPr lang="en-US" dirty="0" smtClean="0">
                <a:solidFill>
                  <a:schemeClr val="accent4">
                    <a:lumMod val="75000"/>
                  </a:schemeClr>
                </a:solidFill>
              </a:rPr>
              <a:t>Higher rates of suspension are related to higher rates of future anti-social behavior and involvement in the juvenile justice system (APA, 2008).</a:t>
            </a:r>
          </a:p>
          <a:p>
            <a:endParaRPr lang="en-US" sz="2000" dirty="0">
              <a:solidFill>
                <a:srgbClr val="663300"/>
              </a:solidFill>
              <a:latin typeface="Century Gothic" pitchFamily="34" charset="0"/>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37826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latin typeface="Century Gothic" pitchFamily="34" charset="0"/>
              </a:rPr>
              <a:t>Counselor Strategies</a:t>
            </a:r>
            <a:endParaRPr lang="en-US" sz="4000" b="1" dirty="0">
              <a:solidFill>
                <a:srgbClr val="663300"/>
              </a:solidFill>
              <a:latin typeface="Century Gothic" pitchFamily="34" charset="0"/>
            </a:endParaRPr>
          </a:p>
        </p:txBody>
      </p:sp>
      <p:sp>
        <p:nvSpPr>
          <p:cNvPr id="3" name="Subtitle 2"/>
          <p:cNvSpPr>
            <a:spLocks noGrp="1"/>
          </p:cNvSpPr>
          <p:nvPr>
            <p:ph type="subTitle" idx="1"/>
          </p:nvPr>
        </p:nvSpPr>
        <p:spPr>
          <a:xfrm>
            <a:off x="381000" y="1371600"/>
            <a:ext cx="8393722" cy="4724400"/>
          </a:xfrm>
        </p:spPr>
        <p:txBody>
          <a:bodyPr wrap="square">
            <a:normAutofit fontScale="25000" lnSpcReduction="20000"/>
          </a:bodyPr>
          <a:lstStyle/>
          <a:p>
            <a:pPr>
              <a:lnSpc>
                <a:spcPct val="80000"/>
              </a:lnSpc>
            </a:pPr>
            <a:r>
              <a:rPr lang="en-US" sz="3097" dirty="0" smtClean="0">
                <a:solidFill>
                  <a:srgbClr val="4A452A"/>
                </a:solidFill>
                <a:latin typeface="Arial" charset="0"/>
                <a:ea typeface="ＭＳ Ｐゴシック" charset="-128"/>
                <a:cs typeface="ＭＳ Ｐゴシック" charset="-128"/>
              </a:rPr>
              <a:t>“</a:t>
            </a:r>
            <a:r>
              <a:rPr lang="en-US" sz="6400" dirty="0" smtClean="0">
                <a:solidFill>
                  <a:srgbClr val="663300"/>
                </a:solidFill>
                <a:latin typeface="Century Gothic"/>
                <a:ea typeface="ＭＳ Ｐゴシック" charset="-128"/>
                <a:cs typeface="Century Gothic"/>
              </a:rPr>
              <a:t>The greatest danger exists for LGB youth when  a counselor is unaware of his or her own personal prejudices” (Owens, </a:t>
            </a:r>
            <a:r>
              <a:rPr lang="en-US" sz="6400" dirty="0" err="1" smtClean="0">
                <a:solidFill>
                  <a:srgbClr val="663300"/>
                </a:solidFill>
                <a:latin typeface="Century Gothic"/>
                <a:ea typeface="ＭＳ Ｐゴシック" charset="-128"/>
                <a:cs typeface="Century Gothic"/>
              </a:rPr>
              <a:t>p</a:t>
            </a:r>
            <a:r>
              <a:rPr lang="en-US" sz="6400" dirty="0" smtClean="0">
                <a:solidFill>
                  <a:srgbClr val="663300"/>
                </a:solidFill>
                <a:latin typeface="Century Gothic"/>
                <a:ea typeface="ＭＳ Ｐゴシック" charset="-128"/>
                <a:cs typeface="Century Gothic"/>
              </a:rPr>
              <a:t>. 10)</a:t>
            </a:r>
          </a:p>
          <a:p>
            <a:pPr>
              <a:lnSpc>
                <a:spcPct val="80000"/>
              </a:lnSpc>
            </a:pPr>
            <a:endParaRPr lang="en-US" sz="6400" dirty="0" smtClean="0">
              <a:solidFill>
                <a:srgbClr val="663300"/>
              </a:solidFill>
              <a:latin typeface="Century Gothic"/>
              <a:ea typeface="ＭＳ Ｐゴシック" charset="-128"/>
              <a:cs typeface="Century Gothic"/>
            </a:endParaRPr>
          </a:p>
          <a:p>
            <a:pPr algn="l">
              <a:lnSpc>
                <a:spcPct val="80000"/>
              </a:lnSpc>
              <a:buFont typeface="Arial"/>
              <a:buChar char="•"/>
            </a:pPr>
            <a:r>
              <a:rPr lang="en-US" sz="6400" i="1" dirty="0" smtClean="0">
                <a:solidFill>
                  <a:srgbClr val="663300"/>
                </a:solidFill>
                <a:latin typeface="Century Gothic"/>
                <a:ea typeface="ＭＳ Ｐゴシック" charset="-128"/>
                <a:cs typeface="Century Gothic"/>
              </a:rPr>
              <a:t>It’s our professional identity: The professional school counselor is a student advocate, leader, collaborator and change agent</a:t>
            </a:r>
          </a:p>
          <a:p>
            <a:pPr algn="l">
              <a:lnSpc>
                <a:spcPct val="80000"/>
              </a:lnSpc>
              <a:buFont typeface="Arial"/>
              <a:buChar char="•"/>
            </a:pPr>
            <a:endParaRPr lang="en-US" sz="6400" i="1" dirty="0" smtClean="0">
              <a:solidFill>
                <a:srgbClr val="663300"/>
              </a:solidFill>
              <a:latin typeface="Century Gothic"/>
              <a:ea typeface="ＭＳ Ｐゴシック" charset="-128"/>
              <a:cs typeface="Century Gothic"/>
            </a:endParaRPr>
          </a:p>
          <a:p>
            <a:pPr algn="l">
              <a:lnSpc>
                <a:spcPct val="80000"/>
              </a:lnSpc>
              <a:buFont typeface="Arial"/>
              <a:buChar char="•"/>
            </a:pPr>
            <a:r>
              <a:rPr lang="en-US" sz="6400" i="1" dirty="0" smtClean="0">
                <a:solidFill>
                  <a:srgbClr val="663300"/>
                </a:solidFill>
                <a:latin typeface="Century Gothic"/>
                <a:ea typeface="ＭＳ Ｐゴシック" charset="-128"/>
                <a:cs typeface="Century Gothic"/>
              </a:rPr>
              <a:t>IT”S A STATE LAW!:  http://www.glsen.org/cgi-bin/iowa/all/library/record/2344.html?state=media</a:t>
            </a:r>
          </a:p>
          <a:p>
            <a:pPr algn="l">
              <a:lnSpc>
                <a:spcPct val="80000"/>
              </a:lnSpc>
              <a:buFont typeface="Arial"/>
              <a:buChar char="•"/>
            </a:pPr>
            <a:endParaRPr lang="en-US" sz="6400" dirty="0" smtClean="0">
              <a:solidFill>
                <a:srgbClr val="663300"/>
              </a:solidFill>
              <a:latin typeface="Century Gothic"/>
              <a:ea typeface="ＭＳ Ｐゴシック" charset="-128"/>
              <a:cs typeface="Century Gothic"/>
            </a:endParaRPr>
          </a:p>
          <a:p>
            <a:pPr algn="l">
              <a:lnSpc>
                <a:spcPct val="80000"/>
              </a:lnSpc>
              <a:buFont typeface="Arial"/>
              <a:buChar char="•"/>
            </a:pPr>
            <a:r>
              <a:rPr lang="en-US" sz="6400" dirty="0" smtClean="0">
                <a:solidFill>
                  <a:srgbClr val="663300"/>
                </a:solidFill>
                <a:latin typeface="Century Gothic"/>
                <a:ea typeface="ＭＳ Ｐゴシック" charset="-128"/>
                <a:cs typeface="Century Gothic"/>
              </a:rPr>
              <a:t>We help most by listening &amp;  by providing accurate information.</a:t>
            </a:r>
          </a:p>
          <a:p>
            <a:pPr algn="l">
              <a:lnSpc>
                <a:spcPct val="80000"/>
              </a:lnSpc>
            </a:pPr>
            <a:endParaRPr lang="en-US" sz="6400" dirty="0" smtClean="0">
              <a:solidFill>
                <a:srgbClr val="663300"/>
              </a:solidFill>
              <a:latin typeface="Century Gothic"/>
              <a:ea typeface="ＭＳ Ｐゴシック" charset="-128"/>
              <a:cs typeface="Century Gothic"/>
            </a:endParaRPr>
          </a:p>
          <a:p>
            <a:pPr algn="l">
              <a:lnSpc>
                <a:spcPct val="80000"/>
              </a:lnSpc>
              <a:buFont typeface="Arial"/>
              <a:buChar char="•"/>
            </a:pPr>
            <a:r>
              <a:rPr lang="en-US" sz="6400" dirty="0" smtClean="0">
                <a:solidFill>
                  <a:srgbClr val="663300"/>
                </a:solidFill>
                <a:latin typeface="Century Gothic"/>
                <a:ea typeface="ＭＳ Ｐゴシック" charset="-128"/>
                <a:cs typeface="Century Gothic"/>
                <a:sym typeface="Symbol" charset="2"/>
              </a:rPr>
              <a:t>Educate yourself on your own feelings &amp; biases</a:t>
            </a:r>
          </a:p>
          <a:p>
            <a:pPr algn="l">
              <a:lnSpc>
                <a:spcPct val="80000"/>
              </a:lnSpc>
            </a:pPr>
            <a:endParaRPr lang="en-US" sz="6400" dirty="0" smtClean="0">
              <a:solidFill>
                <a:srgbClr val="663300"/>
              </a:solidFill>
              <a:latin typeface="Century Gothic"/>
              <a:ea typeface="ＭＳ Ｐゴシック" charset="-128"/>
              <a:cs typeface="Century Gothic"/>
              <a:sym typeface="Symbol" charset="2"/>
            </a:endParaRPr>
          </a:p>
          <a:p>
            <a:pPr algn="l">
              <a:lnSpc>
                <a:spcPct val="80000"/>
              </a:lnSpc>
              <a:buFont typeface="Arial"/>
              <a:buChar char="•"/>
            </a:pPr>
            <a:r>
              <a:rPr lang="en-US" sz="6400" dirty="0" smtClean="0">
                <a:solidFill>
                  <a:srgbClr val="663300"/>
                </a:solidFill>
                <a:latin typeface="Century Gothic"/>
                <a:ea typeface="ＭＳ Ｐゴシック" charset="-128"/>
                <a:cs typeface="Century Gothic"/>
                <a:sym typeface="Symbol" charset="2"/>
              </a:rPr>
              <a:t>Confront personal struggles with sexuality through your own personal counseling</a:t>
            </a:r>
          </a:p>
          <a:p>
            <a:pPr algn="l">
              <a:lnSpc>
                <a:spcPct val="80000"/>
              </a:lnSpc>
            </a:pPr>
            <a:endParaRPr lang="en-US" sz="6400" dirty="0" smtClean="0">
              <a:solidFill>
                <a:srgbClr val="663300"/>
              </a:solidFill>
              <a:latin typeface="Century Gothic"/>
              <a:ea typeface="ＭＳ Ｐゴシック" charset="-128"/>
              <a:cs typeface="Century Gothic"/>
              <a:sym typeface="Symbol" charset="2"/>
            </a:endParaRPr>
          </a:p>
          <a:p>
            <a:pPr algn="l">
              <a:lnSpc>
                <a:spcPct val="80000"/>
              </a:lnSpc>
              <a:buFont typeface="Arial"/>
              <a:buChar char="•"/>
            </a:pPr>
            <a:r>
              <a:rPr lang="en-US" sz="6400" dirty="0" smtClean="0">
                <a:solidFill>
                  <a:srgbClr val="663300"/>
                </a:solidFill>
                <a:latin typeface="Century Gothic"/>
                <a:ea typeface="ＭＳ Ｐゴシック" charset="-128"/>
                <a:cs typeface="Century Gothic"/>
                <a:sym typeface="Symbol" charset="2"/>
              </a:rPr>
              <a:t>Help </a:t>
            </a:r>
            <a:r>
              <a:rPr lang="en-US" sz="6400" dirty="0" err="1" smtClean="0">
                <a:solidFill>
                  <a:srgbClr val="663300"/>
                </a:solidFill>
                <a:latin typeface="Century Gothic"/>
                <a:ea typeface="ＭＳ Ｐゴシック" charset="-128"/>
                <a:cs typeface="Century Gothic"/>
                <a:sym typeface="Symbol" charset="2"/>
              </a:rPr>
              <a:t></a:t>
            </a:r>
            <a:r>
              <a:rPr lang="en-US" sz="6400" dirty="0" smtClean="0">
                <a:solidFill>
                  <a:srgbClr val="663300"/>
                </a:solidFill>
                <a:latin typeface="Century Gothic"/>
                <a:ea typeface="ＭＳ Ｐゴシック" charset="-128"/>
                <a:cs typeface="Century Gothic"/>
                <a:sym typeface="Symbol" charset="2"/>
              </a:rPr>
              <a:t> Isolation among LGBTQ youth</a:t>
            </a:r>
          </a:p>
          <a:p>
            <a:pPr algn="l">
              <a:lnSpc>
                <a:spcPct val="80000"/>
              </a:lnSpc>
            </a:pPr>
            <a:endParaRPr lang="en-US" sz="6400" dirty="0" smtClean="0">
              <a:solidFill>
                <a:srgbClr val="663300"/>
              </a:solidFill>
              <a:latin typeface="Century Gothic"/>
              <a:ea typeface="ＭＳ Ｐゴシック" charset="-128"/>
              <a:cs typeface="Century Gothic"/>
              <a:sym typeface="Symbol" charset="2"/>
            </a:endParaRPr>
          </a:p>
          <a:p>
            <a:pPr algn="l">
              <a:lnSpc>
                <a:spcPct val="80000"/>
              </a:lnSpc>
              <a:buFont typeface="Arial"/>
              <a:buChar char="•"/>
            </a:pPr>
            <a:r>
              <a:rPr lang="en-US" sz="6400" dirty="0" smtClean="0">
                <a:solidFill>
                  <a:srgbClr val="663300"/>
                </a:solidFill>
                <a:latin typeface="Century Gothic"/>
                <a:ea typeface="ＭＳ Ｐゴシック" charset="-128"/>
                <a:cs typeface="Century Gothic"/>
                <a:sym typeface="Symbol" charset="2"/>
              </a:rPr>
              <a:t> Create classroom guidance lessons (see handout) aimed at increasing positive interactions and acceptance</a:t>
            </a:r>
          </a:p>
          <a:p>
            <a:pPr algn="l">
              <a:lnSpc>
                <a:spcPct val="80000"/>
              </a:lnSpc>
            </a:pPr>
            <a:endParaRPr lang="en-US" sz="6400" dirty="0" smtClean="0">
              <a:solidFill>
                <a:srgbClr val="663300"/>
              </a:solidFill>
              <a:latin typeface="Century Gothic"/>
              <a:ea typeface="ＭＳ Ｐゴシック" charset="-128"/>
              <a:cs typeface="Century Gothic"/>
              <a:sym typeface="Symbol" charset="2"/>
            </a:endParaRPr>
          </a:p>
          <a:p>
            <a:pPr algn="l">
              <a:lnSpc>
                <a:spcPct val="80000"/>
              </a:lnSpc>
            </a:pPr>
            <a:endParaRPr lang="en-US" sz="6400" dirty="0" smtClean="0">
              <a:solidFill>
                <a:srgbClr val="663300"/>
              </a:solidFill>
              <a:latin typeface="Century Gothic"/>
              <a:ea typeface="ＭＳ Ｐゴシック" charset="-128"/>
              <a:cs typeface="Century Gothic"/>
              <a:sym typeface="Symbol" charset="2"/>
            </a:endParaRPr>
          </a:p>
          <a:p>
            <a:pPr algn="l">
              <a:lnSpc>
                <a:spcPct val="80000"/>
              </a:lnSpc>
              <a:buFont typeface="Arial"/>
              <a:buChar char="•"/>
            </a:pPr>
            <a:r>
              <a:rPr lang="en-US" sz="6400" dirty="0" smtClean="0">
                <a:solidFill>
                  <a:srgbClr val="663300"/>
                </a:solidFill>
                <a:latin typeface="Century Gothic"/>
                <a:ea typeface="ＭＳ Ｐゴシック" charset="-128"/>
                <a:cs typeface="Century Gothic"/>
                <a:sym typeface="Symbol" charset="2"/>
              </a:rPr>
              <a:t>Dispel stereotypes, express offense at inappropriate humor (see handout)</a:t>
            </a:r>
          </a:p>
          <a:p>
            <a:endParaRPr lang="en-US" sz="2000" dirty="0">
              <a:solidFill>
                <a:srgbClr val="663300"/>
              </a:solidFill>
              <a:latin typeface="Century Gothic" pitchFamily="34" charset="0"/>
            </a:endParaRPr>
          </a:p>
        </p:txBody>
      </p:sp>
      <p:pic>
        <p:nvPicPr>
          <p:cNvPr id="1028"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9272" t="32182" r="12182" b="33909"/>
          <a:stretch/>
        </p:blipFill>
        <p:spPr bwMode="auto">
          <a:xfrm>
            <a:off x="533400" y="6212032"/>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4">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10" descr="http://www.students.vcu.edu/counsel/safezone/images/rainbow.gif"/>
          <p:cNvPicPr>
            <a:picLocks noChangeAspect="1" noChangeArrowheads="1"/>
          </p:cNvPicPr>
          <p:nvPr/>
        </p:nvPicPr>
        <p:blipFill>
          <a:blip r:embed="rId5"/>
          <a:srcRect/>
          <a:stretch>
            <a:fillRect/>
          </a:stretch>
        </p:blipFill>
        <p:spPr bwMode="auto">
          <a:xfrm>
            <a:off x="4191000" y="6172200"/>
            <a:ext cx="1085850" cy="685800"/>
          </a:xfrm>
          <a:prstGeom prst="rect">
            <a:avLst/>
          </a:prstGeom>
          <a:noFill/>
          <a:ln w="9525">
            <a:noFill/>
            <a:miter lim="800000"/>
            <a:headEnd/>
            <a:tailEnd/>
          </a:ln>
        </p:spPr>
      </p:pic>
    </p:spTree>
    <p:extLst>
      <p:ext uri="{BB962C8B-B14F-4D97-AF65-F5344CB8AC3E}">
        <p14:creationId xmlns:p14="http://schemas.microsoft.com/office/powerpoint/2010/main" val="11499337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latin typeface="Century Gothic" pitchFamily="34" charset="0"/>
              </a:rPr>
              <a:t>Counselor Strategies</a:t>
            </a:r>
            <a:endParaRPr lang="en-US" sz="4000" b="1" dirty="0">
              <a:solidFill>
                <a:srgbClr val="663300"/>
              </a:solidFill>
              <a:latin typeface="Century Gothic" pitchFamily="34" charset="0"/>
            </a:endParaRPr>
          </a:p>
        </p:txBody>
      </p:sp>
      <p:pic>
        <p:nvPicPr>
          <p:cNvPr id="1028"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4">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10" descr="http://www.students.vcu.edu/counsel/safezone/images/rainbow.gif"/>
          <p:cNvPicPr>
            <a:picLocks noChangeAspect="1" noChangeArrowheads="1"/>
          </p:cNvPicPr>
          <p:nvPr/>
        </p:nvPicPr>
        <p:blipFill>
          <a:blip r:embed="rId5"/>
          <a:srcRect/>
          <a:stretch>
            <a:fillRect/>
          </a:stretch>
        </p:blipFill>
        <p:spPr bwMode="auto">
          <a:xfrm>
            <a:off x="4191000" y="6172200"/>
            <a:ext cx="1085850" cy="685800"/>
          </a:xfrm>
          <a:prstGeom prst="rect">
            <a:avLst/>
          </a:prstGeom>
          <a:noFill/>
          <a:ln w="9525">
            <a:noFill/>
            <a:miter lim="800000"/>
            <a:headEnd/>
            <a:tailEnd/>
          </a:ln>
        </p:spPr>
      </p:pic>
      <p:sp>
        <p:nvSpPr>
          <p:cNvPr id="7" name="Subtitle 6"/>
          <p:cNvSpPr>
            <a:spLocks noGrp="1"/>
          </p:cNvSpPr>
          <p:nvPr>
            <p:ph type="subTitle" idx="1"/>
          </p:nvPr>
        </p:nvSpPr>
        <p:spPr>
          <a:xfrm>
            <a:off x="685800" y="1447800"/>
            <a:ext cx="7086600" cy="4648200"/>
          </a:xfrm>
        </p:spPr>
        <p:txBody>
          <a:bodyPr>
            <a:noAutofit/>
          </a:bodyPr>
          <a:lstStyle/>
          <a:p>
            <a:pPr marL="533400" indent="-533400" algn="l">
              <a:buFont typeface="Arial"/>
              <a:buChar char="•"/>
            </a:pPr>
            <a:r>
              <a:rPr lang="en-US" sz="2000" dirty="0" smtClean="0">
                <a:solidFill>
                  <a:srgbClr val="663300"/>
                </a:solidFill>
                <a:latin typeface="Century Gothic"/>
                <a:ea typeface="ＭＳ Ｐゴシック" charset="-128"/>
                <a:cs typeface="Century Gothic"/>
              </a:rPr>
              <a:t>Advocate for and provide staff training (GLSEN)</a:t>
            </a:r>
          </a:p>
          <a:p>
            <a:pPr marL="533400" indent="-533400" algn="l">
              <a:buFont typeface="Arial"/>
              <a:buChar char="•"/>
            </a:pPr>
            <a:r>
              <a:rPr lang="en-US" sz="2000" dirty="0" smtClean="0">
                <a:solidFill>
                  <a:srgbClr val="663300"/>
                </a:solidFill>
                <a:latin typeface="Century Gothic"/>
                <a:ea typeface="ＭＳ Ｐゴシック" charset="-128"/>
                <a:cs typeface="Century Gothic"/>
              </a:rPr>
              <a:t>Read and/or watch novels/movies with gay themes. </a:t>
            </a:r>
          </a:p>
          <a:p>
            <a:pPr marL="533400" indent="-533400" algn="l">
              <a:buFont typeface="Arial"/>
              <a:buChar char="•"/>
            </a:pPr>
            <a:r>
              <a:rPr lang="en-US" sz="2000" dirty="0" smtClean="0">
                <a:solidFill>
                  <a:srgbClr val="663300"/>
                </a:solidFill>
                <a:latin typeface="Century Gothic"/>
                <a:ea typeface="ＭＳ Ｐゴシック" charset="-128"/>
                <a:cs typeface="Century Gothic"/>
              </a:rPr>
              <a:t>Practice using inclusive language until it is automatic.</a:t>
            </a:r>
          </a:p>
          <a:p>
            <a:pPr marL="533400" indent="-533400" algn="l">
              <a:buFont typeface="Arial"/>
              <a:buChar char="•"/>
            </a:pPr>
            <a:r>
              <a:rPr lang="en-US" sz="2000" dirty="0" smtClean="0">
                <a:solidFill>
                  <a:srgbClr val="663300"/>
                </a:solidFill>
                <a:latin typeface="Century Gothic"/>
                <a:ea typeface="ＭＳ Ｐゴシック" charset="-128"/>
                <a:cs typeface="Century Gothic"/>
              </a:rPr>
              <a:t>Know the LAW (see Primer)</a:t>
            </a:r>
          </a:p>
          <a:p>
            <a:pPr marL="533400" indent="-533400" algn="l">
              <a:buFont typeface="Arial"/>
              <a:buChar char="•"/>
            </a:pPr>
            <a:r>
              <a:rPr lang="en-US" sz="2000" dirty="0" smtClean="0">
                <a:solidFill>
                  <a:srgbClr val="663300"/>
                </a:solidFill>
                <a:latin typeface="Century Gothic"/>
                <a:ea typeface="ＭＳ Ｐゴシック" charset="-128"/>
                <a:cs typeface="Century Gothic"/>
              </a:rPr>
              <a:t>With intention, place gay symbols in your office.</a:t>
            </a:r>
          </a:p>
          <a:p>
            <a:pPr marL="533400" indent="-533400" algn="l">
              <a:buFont typeface="Arial"/>
              <a:buChar char="•"/>
            </a:pPr>
            <a:r>
              <a:rPr lang="en-US" sz="2000" dirty="0" smtClean="0">
                <a:solidFill>
                  <a:srgbClr val="663300"/>
                </a:solidFill>
                <a:latin typeface="Century Gothic"/>
                <a:ea typeface="ＭＳ Ｐゴシック" charset="-128"/>
                <a:cs typeface="Century Gothic"/>
              </a:rPr>
              <a:t>Talk candidly with LGBTQ  people.</a:t>
            </a:r>
          </a:p>
          <a:p>
            <a:pPr marL="533400" indent="-533400" algn="l">
              <a:buFont typeface="Arial"/>
              <a:buChar char="•"/>
            </a:pPr>
            <a:r>
              <a:rPr lang="en-US" sz="2000" dirty="0" smtClean="0">
                <a:solidFill>
                  <a:srgbClr val="663300"/>
                </a:solidFill>
                <a:latin typeface="Century Gothic"/>
                <a:ea typeface="ＭＳ Ｐゴシック" charset="-128"/>
                <a:cs typeface="Century Gothic"/>
              </a:rPr>
              <a:t>Attend the Summer Institute </a:t>
            </a:r>
          </a:p>
          <a:p>
            <a:pPr marL="533400" indent="-533400" algn="l">
              <a:buFont typeface="Arial"/>
              <a:buChar char="•"/>
            </a:pPr>
            <a:r>
              <a:rPr lang="en-US" sz="2000" dirty="0" smtClean="0">
                <a:solidFill>
                  <a:srgbClr val="663300"/>
                </a:solidFill>
                <a:latin typeface="Century Gothic"/>
                <a:ea typeface="ＭＳ Ｐゴシック" charset="-128"/>
                <a:cs typeface="Century Gothic"/>
              </a:rPr>
              <a:t>Attend the School Counselors’ Empowering LGBTQ youth national conference! (San Diego, CA)</a:t>
            </a:r>
          </a:p>
          <a:p>
            <a:r>
              <a:rPr lang="en-US" sz="2000" dirty="0" smtClean="0">
                <a:solidFill>
                  <a:srgbClr val="0000FF"/>
                </a:solidFill>
                <a:latin typeface="Century Gothic"/>
                <a:cs typeface="Century Gothic"/>
              </a:rPr>
              <a:t>http://www.cescal.org/lgbtqi2012/index.cfm</a:t>
            </a:r>
          </a:p>
          <a:p>
            <a:r>
              <a:rPr lang="en-US" sz="2000" b="1" dirty="0" smtClean="0">
                <a:solidFill>
                  <a:srgbClr val="663300"/>
                </a:solidFill>
                <a:latin typeface="Century Gothic"/>
                <a:ea typeface="ＭＳ Ｐゴシック" charset="-128"/>
                <a:cs typeface="Century Gothic"/>
              </a:rPr>
              <a:t>Be an Advisor/Advocate for a GSA at your school</a:t>
            </a:r>
          </a:p>
          <a:p>
            <a:pPr>
              <a:buFont typeface="Arial"/>
              <a:buChar char="•"/>
            </a:pPr>
            <a:endParaRPr lang="en-US" sz="2000" dirty="0" smtClean="0">
              <a:solidFill>
                <a:srgbClr val="663300"/>
              </a:solidFill>
              <a:latin typeface="Century Gothic"/>
              <a:cs typeface="Century Gothic"/>
            </a:endParaRPr>
          </a:p>
          <a:p>
            <a:endParaRPr lang="en-US" sz="2000" dirty="0">
              <a:solidFill>
                <a:srgbClr val="663300"/>
              </a:solidFill>
              <a:latin typeface="Century Gothic"/>
              <a:cs typeface="Century Gothic"/>
            </a:endParaRPr>
          </a:p>
        </p:txBody>
      </p:sp>
    </p:spTree>
    <p:extLst>
      <p:ext uri="{BB962C8B-B14F-4D97-AF65-F5344CB8AC3E}">
        <p14:creationId xmlns:p14="http://schemas.microsoft.com/office/powerpoint/2010/main" val="11499337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latin typeface="Century Gothic" pitchFamily="34" charset="0"/>
              </a:rPr>
              <a:t>Why Have GSAs?</a:t>
            </a:r>
            <a:endParaRPr lang="en-US" sz="4000" b="1" dirty="0">
              <a:solidFill>
                <a:srgbClr val="663300"/>
              </a:solidFill>
              <a:latin typeface="Century Gothic" pitchFamily="34" charset="0"/>
            </a:endParaRPr>
          </a:p>
        </p:txBody>
      </p:sp>
      <p:sp>
        <p:nvSpPr>
          <p:cNvPr id="3" name="Subtitle 2"/>
          <p:cNvSpPr>
            <a:spLocks noGrp="1"/>
          </p:cNvSpPr>
          <p:nvPr>
            <p:ph type="subTitle" idx="1"/>
          </p:nvPr>
        </p:nvSpPr>
        <p:spPr>
          <a:xfrm>
            <a:off x="381000" y="1371600"/>
            <a:ext cx="8393722" cy="4191000"/>
          </a:xfrm>
        </p:spPr>
        <p:txBody>
          <a:bodyPr>
            <a:normAutofit/>
          </a:bodyPr>
          <a:lstStyle/>
          <a:p>
            <a:pPr>
              <a:buClr>
                <a:schemeClr val="accent2"/>
              </a:buClr>
              <a:buFont typeface="Wingdings" pitchFamily="2" charset="2"/>
              <a:buChar char="§"/>
            </a:pPr>
            <a:r>
              <a:rPr lang="en-US" sz="2400" dirty="0">
                <a:solidFill>
                  <a:srgbClr val="663300"/>
                </a:solidFill>
                <a:latin typeface="Century Gothic"/>
                <a:cs typeface="Century Gothic"/>
              </a:rPr>
              <a:t>Students in schools with GSAs or other supportive clubs reported that </a:t>
            </a:r>
            <a:r>
              <a:rPr lang="en-US" sz="2400" b="1" dirty="0">
                <a:solidFill>
                  <a:srgbClr val="663300"/>
                </a:solidFill>
                <a:latin typeface="Century Gothic"/>
                <a:cs typeface="Century Gothic"/>
              </a:rPr>
              <a:t>teachers and other school staff intervened more often when homophobic remarks were made</a:t>
            </a:r>
            <a:r>
              <a:rPr lang="en-US" sz="2400" dirty="0">
                <a:solidFill>
                  <a:srgbClr val="663300"/>
                </a:solidFill>
                <a:latin typeface="Century Gothic"/>
                <a:cs typeface="Century Gothic"/>
              </a:rPr>
              <a:t> than students in schools without such clubs</a:t>
            </a:r>
            <a:r>
              <a:rPr lang="en-US" sz="2400" baseline="30000" dirty="0">
                <a:solidFill>
                  <a:srgbClr val="663300"/>
                </a:solidFill>
                <a:latin typeface="Century Gothic"/>
                <a:cs typeface="Century Gothic"/>
              </a:rPr>
              <a:t>1</a:t>
            </a:r>
          </a:p>
          <a:p>
            <a:pPr>
              <a:buClr>
                <a:schemeClr val="accent2"/>
              </a:buClr>
              <a:buFont typeface="Wingdings" pitchFamily="2" charset="2"/>
              <a:buChar char="§"/>
            </a:pPr>
            <a:r>
              <a:rPr lang="en-US" sz="2400" dirty="0">
                <a:solidFill>
                  <a:srgbClr val="663300"/>
                </a:solidFill>
                <a:latin typeface="Century Gothic"/>
                <a:cs typeface="Century Gothic"/>
              </a:rPr>
              <a:t>Students in schools with GSAs reported </a:t>
            </a:r>
            <a:r>
              <a:rPr lang="en-US" sz="2400" b="1" dirty="0">
                <a:solidFill>
                  <a:srgbClr val="663300"/>
                </a:solidFill>
                <a:latin typeface="Century Gothic"/>
                <a:cs typeface="Century Gothic"/>
              </a:rPr>
              <a:t>hearing fewer homophobic remarks, and less victimization</a:t>
            </a:r>
            <a:r>
              <a:rPr lang="en-US" sz="2400" dirty="0">
                <a:solidFill>
                  <a:srgbClr val="663300"/>
                </a:solidFill>
                <a:latin typeface="Century Gothic"/>
                <a:cs typeface="Century Gothic"/>
              </a:rPr>
              <a:t> because of sexual orientation and gender expression</a:t>
            </a:r>
            <a:r>
              <a:rPr lang="en-US" sz="2400" baseline="30000" dirty="0">
                <a:solidFill>
                  <a:srgbClr val="663300"/>
                </a:solidFill>
                <a:latin typeface="Century Gothic"/>
                <a:cs typeface="Century Gothic"/>
              </a:rPr>
              <a:t>2</a:t>
            </a:r>
          </a:p>
          <a:p>
            <a:pPr>
              <a:buClr>
                <a:schemeClr val="accent2"/>
              </a:buClr>
              <a:buFont typeface="Wingdings" pitchFamily="2" charset="2"/>
              <a:buChar char="§"/>
            </a:pPr>
            <a:r>
              <a:rPr lang="en-US" sz="2400" dirty="0">
                <a:solidFill>
                  <a:srgbClr val="663300"/>
                </a:solidFill>
                <a:latin typeface="Century Gothic"/>
                <a:cs typeface="Century Gothic"/>
              </a:rPr>
              <a:t>Students in schools with GSAs reported less absenteeism because of safety concerns and a </a:t>
            </a:r>
            <a:r>
              <a:rPr lang="en-US" sz="2400" b="1" dirty="0">
                <a:solidFill>
                  <a:srgbClr val="663300"/>
                </a:solidFill>
                <a:latin typeface="Century Gothic"/>
                <a:cs typeface="Century Gothic"/>
              </a:rPr>
              <a:t>greater sense of belonging to the school community</a:t>
            </a:r>
            <a:r>
              <a:rPr lang="en-US" sz="2400" baseline="30000" dirty="0">
                <a:solidFill>
                  <a:srgbClr val="663300"/>
                </a:solidFill>
                <a:latin typeface="Century Gothic"/>
                <a:cs typeface="Century Gothic"/>
              </a:rPr>
              <a:t>2</a:t>
            </a: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4"/>
          <p:cNvSpPr txBox="1">
            <a:spLocks noChangeArrowheads="1"/>
          </p:cNvSpPr>
          <p:nvPr/>
        </p:nvSpPr>
        <p:spPr bwMode="auto">
          <a:xfrm>
            <a:off x="2064328" y="5823019"/>
            <a:ext cx="51816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pitchFamily="-107" charset="-128"/>
              </a:defRPr>
            </a:lvl1pPr>
            <a:lvl2pPr marL="742950" indent="-285750" eaLnBrk="0" hangingPunct="0">
              <a:defRPr sz="2400">
                <a:solidFill>
                  <a:schemeClr val="tx1"/>
                </a:solidFill>
                <a:latin typeface="Times New Roman" charset="0"/>
                <a:ea typeface="ＭＳ Ｐゴシック" pitchFamily="-107" charset="-128"/>
              </a:defRPr>
            </a:lvl2pPr>
            <a:lvl3pPr marL="1143000" indent="-228600" eaLnBrk="0" hangingPunct="0">
              <a:defRPr sz="2400">
                <a:solidFill>
                  <a:schemeClr val="tx1"/>
                </a:solidFill>
                <a:latin typeface="Times New Roman" charset="0"/>
                <a:ea typeface="ＭＳ Ｐゴシック" pitchFamily="-107" charset="-128"/>
              </a:defRPr>
            </a:lvl3pPr>
            <a:lvl4pPr marL="1600200" indent="-228600" eaLnBrk="0" hangingPunct="0">
              <a:defRPr sz="2400">
                <a:solidFill>
                  <a:schemeClr val="tx1"/>
                </a:solidFill>
                <a:latin typeface="Times New Roman" charset="0"/>
                <a:ea typeface="ＭＳ Ｐゴシック" pitchFamily="-107" charset="-128"/>
              </a:defRPr>
            </a:lvl4pPr>
            <a:lvl5pPr marL="2057400" indent="-228600" eaLnBrk="0" hangingPunct="0">
              <a:defRPr sz="2400">
                <a:solidFill>
                  <a:schemeClr val="tx1"/>
                </a:solidFill>
                <a:latin typeface="Times New Roman" charset="0"/>
                <a:ea typeface="ＭＳ Ｐゴシック" pitchFamily="-107"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pitchFamily="-107"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pitchFamily="-107"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pitchFamily="-107"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pitchFamily="-107" charset="-128"/>
              </a:defRPr>
            </a:lvl9pPr>
          </a:lstStyle>
          <a:p>
            <a:pPr eaLnBrk="1" hangingPunct="1">
              <a:spcBef>
                <a:spcPct val="50000"/>
              </a:spcBef>
            </a:pPr>
            <a:r>
              <a:rPr lang="en-US" sz="800" dirty="0">
                <a:solidFill>
                  <a:srgbClr val="663300"/>
                </a:solidFill>
                <a:latin typeface="Century Gothic" pitchFamily="34" charset="0"/>
              </a:rPr>
              <a:t>1 GLSEN, 2006, </a:t>
            </a:r>
            <a:r>
              <a:rPr lang="en-US" sz="800" i="1" dirty="0">
                <a:solidFill>
                  <a:srgbClr val="663300"/>
                </a:solidFill>
                <a:latin typeface="Century Gothic" pitchFamily="34" charset="0"/>
              </a:rPr>
              <a:t>From Teasing to Torment:</a:t>
            </a:r>
            <a:r>
              <a:rPr lang="en-US" sz="800" dirty="0">
                <a:solidFill>
                  <a:srgbClr val="663300"/>
                </a:solidFill>
                <a:latin typeface="Century Gothic" pitchFamily="34" charset="0"/>
              </a:rPr>
              <a:t> A Report on School Climate in Illinois</a:t>
            </a:r>
          </a:p>
          <a:p>
            <a:pPr eaLnBrk="1" hangingPunct="1">
              <a:spcBef>
                <a:spcPct val="50000"/>
              </a:spcBef>
            </a:pPr>
            <a:r>
              <a:rPr lang="en-US" sz="800" dirty="0">
                <a:solidFill>
                  <a:srgbClr val="663300"/>
                </a:solidFill>
                <a:latin typeface="Century Gothic" pitchFamily="34" charset="0"/>
              </a:rPr>
              <a:t>2 GLSEN, 2009, </a:t>
            </a:r>
            <a:r>
              <a:rPr lang="en-US" sz="800" i="1" dirty="0">
                <a:solidFill>
                  <a:srgbClr val="663300"/>
                </a:solidFill>
                <a:latin typeface="Century Gothic" pitchFamily="34" charset="0"/>
              </a:rPr>
              <a:t>National School Climate Survey</a:t>
            </a:r>
          </a:p>
        </p:txBody>
      </p:sp>
    </p:spTree>
    <p:extLst>
      <p:ext uri="{BB962C8B-B14F-4D97-AF65-F5344CB8AC3E}">
        <p14:creationId xmlns:p14="http://schemas.microsoft.com/office/powerpoint/2010/main" val="11499337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latin typeface="Century Gothic" pitchFamily="34" charset="0"/>
              </a:rPr>
              <a:t>What are GSAs?</a:t>
            </a:r>
            <a:endParaRPr lang="en-US" sz="4000" b="1" dirty="0">
              <a:solidFill>
                <a:srgbClr val="663300"/>
              </a:solidFill>
              <a:latin typeface="Century Gothic" pitchFamily="34" charset="0"/>
            </a:endParaRPr>
          </a:p>
        </p:txBody>
      </p:sp>
      <p:sp>
        <p:nvSpPr>
          <p:cNvPr id="3" name="Subtitle 2"/>
          <p:cNvSpPr>
            <a:spLocks noGrp="1"/>
          </p:cNvSpPr>
          <p:nvPr>
            <p:ph type="subTitle" idx="1"/>
          </p:nvPr>
        </p:nvSpPr>
        <p:spPr>
          <a:xfrm>
            <a:off x="381000" y="1371600"/>
            <a:ext cx="8393722" cy="4191000"/>
          </a:xfrm>
        </p:spPr>
        <p:txBody>
          <a:bodyPr>
            <a:normAutofit lnSpcReduction="10000"/>
          </a:bodyPr>
          <a:lstStyle/>
          <a:p>
            <a:pPr algn="l">
              <a:buClr>
                <a:schemeClr val="accent2"/>
              </a:buClr>
              <a:buFont typeface="Wingdings" pitchFamily="2" charset="2"/>
              <a:buChar char="§"/>
            </a:pPr>
            <a:r>
              <a:rPr lang="en-US" sz="2400" dirty="0" smtClean="0">
                <a:solidFill>
                  <a:srgbClr val="663300"/>
                </a:solidFill>
                <a:latin typeface="Century Gothic"/>
                <a:cs typeface="Century Gothic"/>
              </a:rPr>
              <a:t>A GSA is a student group that brings together LGBTQ and Ally youth to provide support, start a dialogue, and work to make the school safer for LGBTQ youth</a:t>
            </a:r>
            <a:endParaRPr lang="en-US" sz="2000" dirty="0">
              <a:solidFill>
                <a:srgbClr val="663300"/>
              </a:solidFill>
              <a:latin typeface="Century Gothic"/>
              <a:cs typeface="Century Gothic"/>
            </a:endParaRPr>
          </a:p>
          <a:p>
            <a:pPr algn="l">
              <a:buClr>
                <a:schemeClr val="accent2"/>
              </a:buClr>
              <a:buFont typeface="Wingdings" pitchFamily="2" charset="2"/>
              <a:buChar char="§"/>
            </a:pPr>
            <a:endParaRPr lang="en-US" sz="2000" dirty="0" smtClean="0">
              <a:solidFill>
                <a:srgbClr val="663300"/>
              </a:solidFill>
              <a:latin typeface="Century Gothic"/>
              <a:cs typeface="Century Gothic"/>
            </a:endParaRPr>
          </a:p>
          <a:p>
            <a:pPr algn="l">
              <a:buClr>
                <a:schemeClr val="accent2"/>
              </a:buClr>
              <a:buFont typeface="Wingdings" pitchFamily="2" charset="2"/>
              <a:buChar char="§"/>
            </a:pPr>
            <a:r>
              <a:rPr lang="en-US" sz="2000" dirty="0" smtClean="0">
                <a:solidFill>
                  <a:srgbClr val="663300"/>
                </a:solidFill>
                <a:latin typeface="Century Gothic"/>
                <a:cs typeface="Century Gothic"/>
              </a:rPr>
              <a:t>Healthy GSAs should:</a:t>
            </a:r>
          </a:p>
          <a:p>
            <a:pPr lvl="1" algn="l">
              <a:buClr>
                <a:schemeClr val="accent2"/>
              </a:buClr>
              <a:buFont typeface="Wingdings" pitchFamily="2" charset="2"/>
              <a:buChar char="§"/>
            </a:pPr>
            <a:r>
              <a:rPr lang="en-US" sz="2000" dirty="0" smtClean="0">
                <a:solidFill>
                  <a:srgbClr val="663300"/>
                </a:solidFill>
                <a:latin typeface="Century Gothic"/>
                <a:cs typeface="Century Gothic"/>
              </a:rPr>
              <a:t>Have a name and identity recognizable to the school community</a:t>
            </a:r>
          </a:p>
          <a:p>
            <a:pPr lvl="1" algn="l">
              <a:buClr>
                <a:schemeClr val="accent2"/>
              </a:buClr>
              <a:buFont typeface="Wingdings" pitchFamily="2" charset="2"/>
              <a:buChar char="§"/>
            </a:pPr>
            <a:r>
              <a:rPr lang="en-US" sz="2000" dirty="0" smtClean="0">
                <a:solidFill>
                  <a:srgbClr val="663300"/>
                </a:solidFill>
                <a:latin typeface="Century Gothic"/>
                <a:cs typeface="Century Gothic"/>
              </a:rPr>
              <a:t>Have goals and a plan to reach them</a:t>
            </a:r>
          </a:p>
          <a:p>
            <a:pPr lvl="1" algn="l">
              <a:buClr>
                <a:schemeClr val="accent2"/>
              </a:buClr>
              <a:buFont typeface="Wingdings" pitchFamily="2" charset="2"/>
              <a:buChar char="§"/>
            </a:pPr>
            <a:r>
              <a:rPr lang="en-US" sz="2000" dirty="0" smtClean="0">
                <a:solidFill>
                  <a:srgbClr val="663300"/>
                </a:solidFill>
                <a:latin typeface="Century Gothic"/>
                <a:cs typeface="Century Gothic"/>
              </a:rPr>
              <a:t>Have a structure for leadership, and a plan to develop leadership skills within the group</a:t>
            </a:r>
          </a:p>
          <a:p>
            <a:pPr lvl="1" algn="l">
              <a:buClr>
                <a:schemeClr val="accent2"/>
              </a:buClr>
              <a:buFont typeface="Wingdings" pitchFamily="2" charset="2"/>
              <a:buChar char="§"/>
            </a:pPr>
            <a:r>
              <a:rPr lang="en-US" sz="2000" dirty="0" smtClean="0">
                <a:solidFill>
                  <a:srgbClr val="663300"/>
                </a:solidFill>
                <a:latin typeface="Century Gothic"/>
                <a:cs typeface="Century Gothic"/>
              </a:rPr>
              <a:t>Be student led</a:t>
            </a:r>
          </a:p>
          <a:p>
            <a:pPr lvl="1" algn="l">
              <a:buClr>
                <a:schemeClr val="accent2"/>
              </a:buClr>
              <a:buFont typeface="Wingdings" pitchFamily="2" charset="2"/>
              <a:buChar char="§"/>
            </a:pPr>
            <a:r>
              <a:rPr lang="en-US" sz="2000" dirty="0" smtClean="0">
                <a:solidFill>
                  <a:srgbClr val="663300"/>
                </a:solidFill>
                <a:latin typeface="Century Gothic"/>
                <a:cs typeface="Century Gothic"/>
              </a:rPr>
              <a:t>Have strong adult support</a:t>
            </a: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80504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latin typeface="Century Gothic" pitchFamily="34" charset="0"/>
              </a:rPr>
              <a:t>How do I start a GSA?</a:t>
            </a:r>
            <a:endParaRPr lang="en-US" sz="4000" b="1" dirty="0">
              <a:solidFill>
                <a:srgbClr val="663300"/>
              </a:solidFill>
              <a:latin typeface="Century Gothic" pitchFamily="34" charset="0"/>
            </a:endParaRPr>
          </a:p>
        </p:txBody>
      </p:sp>
      <p:sp>
        <p:nvSpPr>
          <p:cNvPr id="3" name="Subtitle 2"/>
          <p:cNvSpPr>
            <a:spLocks noGrp="1"/>
          </p:cNvSpPr>
          <p:nvPr>
            <p:ph type="subTitle" idx="1"/>
          </p:nvPr>
        </p:nvSpPr>
        <p:spPr>
          <a:xfrm>
            <a:off x="381000" y="1371600"/>
            <a:ext cx="8393722" cy="4191000"/>
          </a:xfrm>
        </p:spPr>
        <p:txBody>
          <a:bodyPr>
            <a:normAutofit fontScale="92500" lnSpcReduction="20000"/>
          </a:bodyPr>
          <a:lstStyle/>
          <a:p>
            <a:pPr algn="l">
              <a:buClr>
                <a:schemeClr val="accent2"/>
              </a:buClr>
              <a:buFont typeface="Wingdings" pitchFamily="2" charset="2"/>
              <a:buChar char="§"/>
            </a:pPr>
            <a:r>
              <a:rPr lang="en-US" sz="2400" dirty="0" smtClean="0">
                <a:solidFill>
                  <a:srgbClr val="663300"/>
                </a:solidFill>
                <a:latin typeface="Century Gothic"/>
                <a:cs typeface="Century Gothic"/>
              </a:rPr>
              <a:t>GSAs must be started by youth.  However, many youth may not know what a GSA is, that they have the right to start one, or how to start one.</a:t>
            </a:r>
          </a:p>
          <a:p>
            <a:pPr lvl="1" algn="l">
              <a:buClr>
                <a:schemeClr val="accent2"/>
              </a:buClr>
              <a:buFont typeface="Wingdings" pitchFamily="2" charset="2"/>
              <a:buChar char="§"/>
            </a:pPr>
            <a:r>
              <a:rPr lang="en-US" sz="2000" dirty="0">
                <a:solidFill>
                  <a:srgbClr val="663300"/>
                </a:solidFill>
                <a:latin typeface="Century Gothic"/>
                <a:cs typeface="Century Gothic"/>
              </a:rPr>
              <a:t>Put a poster up on your wall that says, “Want to start a Gay-Straight Alliance?  Talk to me” or “Did you know that you have the right to start a Gay Straight Alliance?” </a:t>
            </a:r>
          </a:p>
          <a:p>
            <a:pPr lvl="1" algn="l">
              <a:buClr>
                <a:schemeClr val="accent2"/>
              </a:buClr>
              <a:buFont typeface="Wingdings" pitchFamily="2" charset="2"/>
              <a:buChar char="§"/>
            </a:pPr>
            <a:r>
              <a:rPr lang="en-US" sz="2000" dirty="0">
                <a:solidFill>
                  <a:srgbClr val="663300"/>
                </a:solidFill>
                <a:latin typeface="Century Gothic"/>
                <a:cs typeface="Century Gothic"/>
              </a:rPr>
              <a:t>Leave flyers in your office about what a GSA is, with your contact information or office number for students with </a:t>
            </a:r>
            <a:r>
              <a:rPr lang="en-US" sz="2000" dirty="0" smtClean="0">
                <a:solidFill>
                  <a:srgbClr val="663300"/>
                </a:solidFill>
                <a:latin typeface="Century Gothic"/>
                <a:cs typeface="Century Gothic"/>
              </a:rPr>
              <a:t>questions</a:t>
            </a:r>
          </a:p>
          <a:p>
            <a:pPr lvl="1" algn="l">
              <a:buClr>
                <a:schemeClr val="accent2"/>
              </a:buClr>
              <a:buFont typeface="Wingdings" pitchFamily="2" charset="2"/>
              <a:buChar char="§"/>
            </a:pPr>
            <a:r>
              <a:rPr lang="en-US" sz="2000" dirty="0" smtClean="0">
                <a:solidFill>
                  <a:srgbClr val="663300"/>
                </a:solidFill>
                <a:latin typeface="Century Gothic"/>
                <a:cs typeface="Century Gothic"/>
              </a:rPr>
              <a:t>Talk to your administration and fellow teachers about the importance of GSAs</a:t>
            </a:r>
          </a:p>
          <a:p>
            <a:pPr algn="l">
              <a:buClr>
                <a:schemeClr val="accent2"/>
              </a:buClr>
              <a:buFont typeface="Wingdings" pitchFamily="2" charset="2"/>
              <a:buChar char="§"/>
            </a:pPr>
            <a:r>
              <a:rPr lang="en-US" sz="2400" dirty="0">
                <a:solidFill>
                  <a:srgbClr val="663300"/>
                </a:solidFill>
                <a:latin typeface="Century Gothic"/>
                <a:cs typeface="Century Gothic"/>
              </a:rPr>
              <a:t>Find out the school rules for starting a non-curricular group/club.  Follow them to a T</a:t>
            </a:r>
          </a:p>
          <a:p>
            <a:pPr algn="l">
              <a:buClr>
                <a:schemeClr val="accent2"/>
              </a:buClr>
              <a:buFont typeface="Wingdings" pitchFamily="2" charset="2"/>
              <a:buChar char="§"/>
            </a:pPr>
            <a:r>
              <a:rPr lang="en-US" sz="2400" dirty="0" smtClean="0">
                <a:solidFill>
                  <a:srgbClr val="663300"/>
                </a:solidFill>
                <a:latin typeface="Century Gothic"/>
                <a:cs typeface="Century Gothic"/>
              </a:rPr>
              <a:t>Get resources and technical assistance from the Alliance about creating a structure, setting a mission/vision, planning for goals, messaging and identity development, and more</a:t>
            </a: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5369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effectLst>
                  <a:outerShdw blurRad="38100" dist="38100" dir="2700000" algn="tl">
                    <a:srgbClr val="000000">
                      <a:alpha val="43137"/>
                    </a:srgbClr>
                  </a:outerShdw>
                </a:effectLst>
                <a:latin typeface="Century Gothic" pitchFamily="34" charset="0"/>
              </a:rPr>
              <a:t>Training Objectives:</a:t>
            </a:r>
            <a:endParaRPr lang="en-US" sz="4000" b="1" dirty="0">
              <a:solidFill>
                <a:srgbClr val="663300"/>
              </a:solidFill>
              <a:effectLst>
                <a:outerShdw blurRad="38100" dist="38100" dir="2700000" algn="tl">
                  <a:srgbClr val="000000">
                    <a:alpha val="43137"/>
                  </a:srgbClr>
                </a:outerShdw>
              </a:effectLst>
              <a:latin typeface="Century Gothic" pitchFamily="34" charset="0"/>
            </a:endParaRPr>
          </a:p>
        </p:txBody>
      </p:sp>
      <p:sp>
        <p:nvSpPr>
          <p:cNvPr id="3" name="Subtitle 2"/>
          <p:cNvSpPr>
            <a:spLocks noGrp="1"/>
          </p:cNvSpPr>
          <p:nvPr>
            <p:ph type="subTitle" idx="1"/>
          </p:nvPr>
        </p:nvSpPr>
        <p:spPr>
          <a:xfrm>
            <a:off x="533400" y="1600200"/>
            <a:ext cx="8458200" cy="4038600"/>
          </a:xfrm>
        </p:spPr>
        <p:txBody>
          <a:bodyPr>
            <a:normAutofit/>
          </a:bodyPr>
          <a:lstStyle/>
          <a:p>
            <a:pPr marL="342900" lvl="0" indent="-342900" algn="l">
              <a:buFont typeface="Wingdings" pitchFamily="2" charset="2"/>
              <a:buChar char="§"/>
            </a:pPr>
            <a:r>
              <a:rPr lang="en-US" sz="2200" i="1" dirty="0">
                <a:solidFill>
                  <a:srgbClr val="663300"/>
                </a:solidFill>
              </a:rPr>
              <a:t>To provide </a:t>
            </a:r>
            <a:r>
              <a:rPr lang="en-US" sz="2200" i="1" dirty="0" smtClean="0">
                <a:solidFill>
                  <a:srgbClr val="663300"/>
                </a:solidFill>
              </a:rPr>
              <a:t>Directors of School Counselors/</a:t>
            </a:r>
            <a:r>
              <a:rPr lang="en-US" sz="2200" i="1" smtClean="0">
                <a:solidFill>
                  <a:srgbClr val="663300"/>
                </a:solidFill>
              </a:rPr>
              <a:t>Student Services </a:t>
            </a:r>
            <a:r>
              <a:rPr lang="en-US" sz="2200" i="1" dirty="0">
                <a:solidFill>
                  <a:srgbClr val="663300"/>
                </a:solidFill>
              </a:rPr>
              <a:t>with a framework for understanding sexual orientation and gender identity issues within a school </a:t>
            </a:r>
            <a:r>
              <a:rPr lang="en-US" sz="2200" i="1" dirty="0" smtClean="0">
                <a:solidFill>
                  <a:srgbClr val="663300"/>
                </a:solidFill>
              </a:rPr>
              <a:t>context</a:t>
            </a:r>
          </a:p>
          <a:p>
            <a:pPr lvl="0" algn="l"/>
            <a:endParaRPr lang="en-US" sz="2200" dirty="0">
              <a:solidFill>
                <a:srgbClr val="663300"/>
              </a:solidFill>
            </a:endParaRPr>
          </a:p>
          <a:p>
            <a:pPr marL="342900" lvl="0" indent="-342900" algn="l">
              <a:buFont typeface="Wingdings" pitchFamily="2" charset="2"/>
              <a:buChar char="§"/>
            </a:pPr>
            <a:r>
              <a:rPr lang="en-US" sz="2200" i="1" dirty="0">
                <a:solidFill>
                  <a:srgbClr val="663300"/>
                </a:solidFill>
              </a:rPr>
              <a:t>To help participants develop counseling strategies for LGBTQ students, and students impacted by anti-LGBTQ </a:t>
            </a:r>
            <a:r>
              <a:rPr lang="en-US" sz="2200" i="1" dirty="0" smtClean="0">
                <a:solidFill>
                  <a:srgbClr val="663300"/>
                </a:solidFill>
              </a:rPr>
              <a:t>bullying</a:t>
            </a:r>
          </a:p>
          <a:p>
            <a:pPr lvl="0" algn="l"/>
            <a:endParaRPr lang="en-US" sz="2200" dirty="0">
              <a:solidFill>
                <a:srgbClr val="663300"/>
              </a:solidFill>
            </a:endParaRPr>
          </a:p>
          <a:p>
            <a:pPr marL="342900" lvl="0" indent="-342900" algn="l">
              <a:buFont typeface="Wingdings" pitchFamily="2" charset="2"/>
              <a:buChar char="§"/>
            </a:pPr>
            <a:r>
              <a:rPr lang="en-US" sz="2200" i="1" dirty="0">
                <a:solidFill>
                  <a:srgbClr val="663300"/>
                </a:solidFill>
              </a:rPr>
              <a:t>To support participants in creating safer school communities through education, collaboration, and development of resources</a:t>
            </a:r>
            <a:endParaRPr lang="en-US" sz="2200" dirty="0">
              <a:solidFill>
                <a:srgbClr val="663300"/>
              </a:solidFill>
            </a:endParaRPr>
          </a:p>
          <a:p>
            <a:pPr marL="342900" indent="-342900" algn="l">
              <a:buFont typeface="Wingdings" pitchFamily="2" charset="2"/>
              <a:buChar char="§"/>
            </a:pPr>
            <a:endParaRPr lang="en-US" sz="2000" dirty="0">
              <a:solidFill>
                <a:srgbClr val="663300"/>
              </a:solidFill>
              <a:latin typeface="Century Gothic" pitchFamily="34" charset="0"/>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53749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dirty="0" smtClean="0">
                <a:solidFill>
                  <a:schemeClr val="accent4"/>
                </a:solidFill>
                <a:latin typeface="Century Gothic"/>
                <a:cs typeface="Century Gothic"/>
              </a:rPr>
              <a:t>Local Resources </a:t>
            </a:r>
            <a:br>
              <a:rPr lang="en-US" sz="4000" dirty="0" smtClean="0">
                <a:solidFill>
                  <a:schemeClr val="accent4"/>
                </a:solidFill>
                <a:latin typeface="Century Gothic"/>
                <a:cs typeface="Century Gothic"/>
              </a:rPr>
            </a:br>
            <a:r>
              <a:rPr lang="en-US" sz="4000" dirty="0" smtClean="0">
                <a:solidFill>
                  <a:srgbClr val="663300"/>
                </a:solidFill>
                <a:latin typeface="Century Gothic"/>
                <a:cs typeface="Century Gothic"/>
              </a:rPr>
              <a:t>(Chicago Area)</a:t>
            </a:r>
            <a:endParaRPr lang="en-US" sz="4000" b="1" dirty="0">
              <a:solidFill>
                <a:srgbClr val="663300"/>
              </a:solidFill>
              <a:latin typeface="Century Gothic"/>
              <a:cs typeface="Century Gothic"/>
            </a:endParaRPr>
          </a:p>
        </p:txBody>
      </p:sp>
      <p:sp>
        <p:nvSpPr>
          <p:cNvPr id="3" name="Subtitle 2"/>
          <p:cNvSpPr>
            <a:spLocks noGrp="1"/>
          </p:cNvSpPr>
          <p:nvPr>
            <p:ph type="subTitle" idx="1"/>
          </p:nvPr>
        </p:nvSpPr>
        <p:spPr>
          <a:xfrm>
            <a:off x="381000" y="1752600"/>
            <a:ext cx="8393722" cy="4191000"/>
          </a:xfrm>
        </p:spPr>
        <p:txBody>
          <a:bodyPr>
            <a:normAutofit/>
          </a:bodyPr>
          <a:lstStyle/>
          <a:p>
            <a:r>
              <a:rPr lang="en-US" dirty="0" smtClean="0">
                <a:solidFill>
                  <a:srgbClr val="663300"/>
                </a:solidFill>
                <a:latin typeface="Century Gothic"/>
                <a:cs typeface="Century Gothic"/>
              </a:rPr>
              <a:t>Illinois Safe Schools Alliance: </a:t>
            </a:r>
            <a:r>
              <a:rPr lang="en-US" dirty="0" err="1" smtClean="0">
                <a:solidFill>
                  <a:srgbClr val="0000FF"/>
                </a:solidFill>
                <a:latin typeface="Century Gothic"/>
                <a:cs typeface="Century Gothic"/>
              </a:rPr>
              <a:t>www.illinoissafeschools.org</a:t>
            </a:r>
            <a:endParaRPr lang="en-US" dirty="0" smtClean="0">
              <a:solidFill>
                <a:srgbClr val="0000FF"/>
              </a:solidFill>
              <a:latin typeface="Century Gothic"/>
              <a:cs typeface="Century Gothic"/>
            </a:endParaRPr>
          </a:p>
          <a:p>
            <a:r>
              <a:rPr lang="en-US" dirty="0" smtClean="0">
                <a:solidFill>
                  <a:srgbClr val="663300"/>
                </a:solidFill>
                <a:latin typeface="Century Gothic"/>
                <a:cs typeface="Century Gothic"/>
              </a:rPr>
              <a:t>About Face Youth Theatre: </a:t>
            </a:r>
            <a:r>
              <a:rPr lang="en-US" dirty="0" err="1" smtClean="0">
                <a:solidFill>
                  <a:srgbClr val="0000FF"/>
                </a:solidFill>
                <a:latin typeface="Century Gothic"/>
                <a:cs typeface="Century Gothic"/>
              </a:rPr>
              <a:t>www.aboutfacetheatre.com</a:t>
            </a:r>
            <a:endParaRPr lang="en-US" dirty="0" smtClean="0">
              <a:solidFill>
                <a:srgbClr val="0000FF"/>
              </a:solidFill>
              <a:latin typeface="Century Gothic"/>
              <a:cs typeface="Century Gothic"/>
            </a:endParaRPr>
          </a:p>
          <a:p>
            <a:r>
              <a:rPr lang="en-US" dirty="0" smtClean="0">
                <a:solidFill>
                  <a:srgbClr val="663300"/>
                </a:solidFill>
                <a:latin typeface="Century Gothic"/>
                <a:cs typeface="Century Gothic"/>
              </a:rPr>
              <a:t>Center on Halsted:</a:t>
            </a:r>
          </a:p>
          <a:p>
            <a:r>
              <a:rPr lang="en-US" dirty="0" smtClean="0">
                <a:solidFill>
                  <a:srgbClr val="0000FF"/>
                </a:solidFill>
                <a:latin typeface="Century Gothic"/>
                <a:cs typeface="Century Gothic"/>
              </a:rPr>
              <a:t> </a:t>
            </a:r>
            <a:r>
              <a:rPr lang="en-US" dirty="0" err="1" smtClean="0">
                <a:solidFill>
                  <a:srgbClr val="0000FF"/>
                </a:solidFill>
                <a:latin typeface="Century Gothic"/>
                <a:cs typeface="Century Gothic"/>
              </a:rPr>
              <a:t>www.centeronhalsted.org</a:t>
            </a:r>
            <a:endParaRPr lang="en-US" dirty="0">
              <a:solidFill>
                <a:srgbClr val="0000FF"/>
              </a:solidFill>
              <a:latin typeface="Century Gothic"/>
              <a:cs typeface="Century Gothic"/>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53694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855D5D"/>
                </a:solidFill>
                <a:latin typeface="Century Gothic"/>
                <a:cs typeface="Century Gothic"/>
              </a:rPr>
              <a:t>National Resources/ Family &amp; Educator  </a:t>
            </a:r>
            <a:endParaRPr lang="en-US" sz="4000" b="1" dirty="0">
              <a:solidFill>
                <a:srgbClr val="855D5D"/>
              </a:solidFill>
              <a:latin typeface="Century Gothic"/>
              <a:cs typeface="Century Gothic"/>
            </a:endParaRPr>
          </a:p>
        </p:txBody>
      </p:sp>
      <p:sp>
        <p:nvSpPr>
          <p:cNvPr id="3" name="Subtitle 2"/>
          <p:cNvSpPr>
            <a:spLocks noGrp="1"/>
          </p:cNvSpPr>
          <p:nvPr>
            <p:ph type="subTitle" idx="1"/>
          </p:nvPr>
        </p:nvSpPr>
        <p:spPr>
          <a:xfrm>
            <a:off x="750278" y="1447800"/>
            <a:ext cx="8393722" cy="5029200"/>
          </a:xfrm>
        </p:spPr>
        <p:txBody>
          <a:bodyPr>
            <a:normAutofit/>
          </a:bodyPr>
          <a:lstStyle/>
          <a:p>
            <a:r>
              <a:rPr lang="en-US" dirty="0" smtClean="0">
                <a:solidFill>
                  <a:schemeClr val="accent6"/>
                </a:solidFill>
                <a:latin typeface="Century Gothic"/>
                <a:cs typeface="Century Gothic"/>
              </a:rPr>
              <a:t>Safe Schools Coalition: </a:t>
            </a:r>
            <a:r>
              <a:rPr lang="en-US" dirty="0" err="1" smtClean="0">
                <a:solidFill>
                  <a:srgbClr val="0000FF"/>
                </a:solidFill>
                <a:latin typeface="Century Gothic"/>
                <a:cs typeface="Century Gothic"/>
              </a:rPr>
              <a:t>www.safeschoolscoalition.org</a:t>
            </a:r>
            <a:endParaRPr lang="en-US" dirty="0" smtClean="0">
              <a:solidFill>
                <a:srgbClr val="0000FF"/>
              </a:solidFill>
              <a:latin typeface="Century Gothic"/>
              <a:cs typeface="Century Gothic"/>
            </a:endParaRPr>
          </a:p>
          <a:p>
            <a:r>
              <a:rPr lang="en-US" dirty="0" smtClean="0">
                <a:solidFill>
                  <a:schemeClr val="accent6"/>
                </a:solidFill>
                <a:latin typeface="Century Gothic"/>
                <a:cs typeface="Century Gothic"/>
              </a:rPr>
              <a:t>Lambda Legal: </a:t>
            </a:r>
            <a:r>
              <a:rPr lang="en-US" dirty="0" smtClean="0">
                <a:solidFill>
                  <a:srgbClr val="0000FF"/>
                </a:solidFill>
                <a:latin typeface="Century Gothic"/>
                <a:cs typeface="Century Gothic"/>
              </a:rPr>
              <a:t>www.lambdalegal.org</a:t>
            </a:r>
          </a:p>
          <a:p>
            <a:r>
              <a:rPr lang="en-US" dirty="0" smtClean="0">
                <a:solidFill>
                  <a:schemeClr val="accent6"/>
                </a:solidFill>
                <a:latin typeface="Century Gothic"/>
                <a:cs typeface="Century Gothic"/>
              </a:rPr>
              <a:t>Trans Youth Family Allies: </a:t>
            </a:r>
            <a:r>
              <a:rPr lang="en-US" dirty="0" smtClean="0">
                <a:solidFill>
                  <a:srgbClr val="0000FF"/>
                </a:solidFill>
                <a:latin typeface="Century Gothic"/>
                <a:cs typeface="Century Gothic"/>
              </a:rPr>
              <a:t>www.imatyfa.org</a:t>
            </a:r>
          </a:p>
          <a:p>
            <a:r>
              <a:rPr lang="en-US" dirty="0" smtClean="0">
                <a:solidFill>
                  <a:srgbClr val="663300"/>
                </a:solidFill>
                <a:latin typeface="Century Gothic"/>
                <a:cs typeface="Century Gothic"/>
              </a:rPr>
              <a:t>Youth Resource</a:t>
            </a:r>
          </a:p>
          <a:p>
            <a:r>
              <a:rPr lang="en-US" dirty="0" smtClean="0">
                <a:solidFill>
                  <a:srgbClr val="0000FF"/>
                </a:solidFill>
                <a:latin typeface="Century Gothic"/>
                <a:cs typeface="Century Gothic"/>
              </a:rPr>
              <a:t>http://</a:t>
            </a:r>
            <a:r>
              <a:rPr lang="en-US" dirty="0" err="1" smtClean="0">
                <a:solidFill>
                  <a:srgbClr val="0000FF"/>
                </a:solidFill>
                <a:latin typeface="Century Gothic"/>
                <a:cs typeface="Century Gothic"/>
              </a:rPr>
              <a:t>www.amplifyyourvoice.org/youthresource</a:t>
            </a:r>
            <a:endParaRPr lang="en-US" dirty="0" smtClean="0">
              <a:solidFill>
                <a:srgbClr val="0000FF"/>
              </a:solidFill>
              <a:latin typeface="Century Gothic"/>
              <a:cs typeface="Century Gothic"/>
            </a:endParaRPr>
          </a:p>
          <a:p>
            <a:endParaRPr lang="en-US" dirty="0">
              <a:solidFill>
                <a:srgbClr val="000000"/>
              </a:solidFill>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829951" y="5638800"/>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53694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latin typeface="Century Gothic" pitchFamily="34" charset="0"/>
              </a:rPr>
              <a:t>Family &amp; Educator Resources</a:t>
            </a:r>
            <a:endParaRPr lang="en-US" sz="4000" b="1" dirty="0">
              <a:solidFill>
                <a:srgbClr val="663300"/>
              </a:solidFill>
              <a:latin typeface="Century Gothic" pitchFamily="34" charset="0"/>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10" descr="http://www.students.vcu.edu/counsel/safezone/images/rainbow.gif"/>
          <p:cNvPicPr>
            <a:picLocks noChangeAspect="1" noChangeArrowheads="1"/>
          </p:cNvPicPr>
          <p:nvPr/>
        </p:nvPicPr>
        <p:blipFill>
          <a:blip r:embed="rId4"/>
          <a:srcRect/>
          <a:stretch>
            <a:fillRect/>
          </a:stretch>
        </p:blipFill>
        <p:spPr bwMode="auto">
          <a:xfrm>
            <a:off x="4191000" y="5943600"/>
            <a:ext cx="1085850" cy="685800"/>
          </a:xfrm>
          <a:prstGeom prst="rect">
            <a:avLst/>
          </a:prstGeom>
          <a:noFill/>
          <a:ln w="9525">
            <a:noFill/>
            <a:miter lim="800000"/>
            <a:headEnd/>
            <a:tailEnd/>
          </a:ln>
        </p:spPr>
      </p:pic>
      <p:sp>
        <p:nvSpPr>
          <p:cNvPr id="7" name="Subtitle 6"/>
          <p:cNvSpPr>
            <a:spLocks noGrp="1"/>
          </p:cNvSpPr>
          <p:nvPr>
            <p:ph type="subTitle" idx="1"/>
          </p:nvPr>
        </p:nvSpPr>
        <p:spPr>
          <a:xfrm>
            <a:off x="228600" y="1219200"/>
            <a:ext cx="8546122" cy="4724400"/>
          </a:xfrm>
        </p:spPr>
        <p:txBody>
          <a:bodyPr>
            <a:normAutofit fontScale="85000" lnSpcReduction="20000"/>
          </a:bodyPr>
          <a:lstStyle/>
          <a:p>
            <a:pPr>
              <a:lnSpc>
                <a:spcPct val="90000"/>
              </a:lnSpc>
            </a:pPr>
            <a:r>
              <a:rPr lang="en-US" dirty="0" smtClean="0">
                <a:solidFill>
                  <a:srgbClr val="855D5D"/>
                </a:solidFill>
                <a:latin typeface="Century Gothic"/>
                <a:cs typeface="Century Gothic"/>
              </a:rPr>
              <a:t>GLSEN (Gay, Lesbian and Straight Education Network) National: </a:t>
            </a:r>
          </a:p>
          <a:p>
            <a:pPr>
              <a:lnSpc>
                <a:spcPct val="90000"/>
              </a:lnSpc>
            </a:pPr>
            <a:r>
              <a:rPr lang="en-US" dirty="0" smtClean="0">
                <a:solidFill>
                  <a:srgbClr val="0000FF"/>
                </a:solidFill>
                <a:latin typeface="Century Gothic"/>
                <a:cs typeface="Century Gothic"/>
              </a:rPr>
              <a:t>www.glsen.org</a:t>
            </a:r>
          </a:p>
          <a:p>
            <a:endParaRPr lang="en-US" dirty="0" smtClean="0">
              <a:solidFill>
                <a:srgbClr val="855D5D"/>
              </a:solidFill>
              <a:latin typeface="Century Gothic"/>
              <a:ea typeface="ＭＳ Ｐゴシック" charset="-128"/>
              <a:cs typeface="Century Gothic"/>
            </a:endParaRPr>
          </a:p>
          <a:p>
            <a:r>
              <a:rPr lang="en-US" dirty="0" smtClean="0">
                <a:solidFill>
                  <a:srgbClr val="855D5D"/>
                </a:solidFill>
                <a:latin typeface="Century Gothic"/>
                <a:ea typeface="ＭＳ Ｐゴシック" charset="-128"/>
                <a:cs typeface="Century Gothic"/>
              </a:rPr>
              <a:t>Parents, family, &amp; friends of lesbians and gays  	 </a:t>
            </a:r>
            <a:r>
              <a:rPr lang="en-US" dirty="0" err="1" smtClean="0">
                <a:solidFill>
                  <a:srgbClr val="0000FF"/>
                </a:solidFill>
                <a:latin typeface="Century Gothic"/>
                <a:ea typeface="ＭＳ Ｐゴシック" charset="-128"/>
                <a:cs typeface="Century Gothic"/>
              </a:rPr>
              <a:t>www.pflag.org</a:t>
            </a:r>
            <a:endParaRPr lang="en-US" dirty="0" smtClean="0">
              <a:solidFill>
                <a:srgbClr val="0000FF"/>
              </a:solidFill>
              <a:latin typeface="Century Gothic"/>
              <a:ea typeface="ＭＳ Ｐゴシック" charset="-128"/>
              <a:cs typeface="Century Gothic"/>
            </a:endParaRPr>
          </a:p>
          <a:p>
            <a:endParaRPr lang="en-US" dirty="0" smtClean="0">
              <a:solidFill>
                <a:srgbClr val="855D5D"/>
              </a:solidFill>
              <a:latin typeface="Century Gothic"/>
              <a:ea typeface="ＭＳ Ｐゴシック" charset="-128"/>
              <a:cs typeface="Century Gothic"/>
            </a:endParaRPr>
          </a:p>
          <a:p>
            <a:r>
              <a:rPr lang="en-US" dirty="0" smtClean="0">
                <a:solidFill>
                  <a:srgbClr val="855D5D"/>
                </a:solidFill>
                <a:latin typeface="Century Gothic"/>
                <a:ea typeface="ＭＳ Ｐゴシック" charset="-128"/>
                <a:cs typeface="Century Gothic"/>
              </a:rPr>
              <a:t>Children of Lesbians &amp; Gays Everywhere 	           </a:t>
            </a:r>
            <a:r>
              <a:rPr lang="en-US" dirty="0" err="1" smtClean="0">
                <a:solidFill>
                  <a:srgbClr val="0000FF"/>
                </a:solidFill>
                <a:latin typeface="Century Gothic"/>
                <a:ea typeface="ＭＳ Ｐゴシック" charset="-128"/>
                <a:cs typeface="Century Gothic"/>
              </a:rPr>
              <a:t>www.colage.org</a:t>
            </a:r>
            <a:r>
              <a:rPr lang="en-US" dirty="0" smtClean="0">
                <a:solidFill>
                  <a:srgbClr val="0000FF"/>
                </a:solidFill>
                <a:latin typeface="Century Gothic"/>
                <a:ea typeface="ＭＳ Ｐゴシック" charset="-128"/>
                <a:cs typeface="Century Gothic"/>
              </a:rPr>
              <a:t> </a:t>
            </a:r>
          </a:p>
          <a:p>
            <a:endParaRPr lang="en-US" dirty="0" smtClean="0">
              <a:solidFill>
                <a:srgbClr val="855D5D"/>
              </a:solidFill>
              <a:latin typeface="Century Gothic"/>
              <a:ea typeface="ＭＳ Ｐゴシック" charset="-128"/>
              <a:cs typeface="Century Gothic"/>
            </a:endParaRPr>
          </a:p>
          <a:p>
            <a:r>
              <a:rPr lang="en-US" dirty="0" smtClean="0">
                <a:solidFill>
                  <a:srgbClr val="855D5D"/>
                </a:solidFill>
                <a:latin typeface="Century Gothic"/>
                <a:ea typeface="ＭＳ Ｐゴシック" charset="-128"/>
                <a:cs typeface="Century Gothic"/>
              </a:rPr>
              <a:t> Family Pride Coalition			 </a:t>
            </a:r>
          </a:p>
          <a:p>
            <a:r>
              <a:rPr lang="en-US" dirty="0" err="1" smtClean="0">
                <a:solidFill>
                  <a:srgbClr val="0000FF"/>
                </a:solidFill>
                <a:latin typeface="Century Gothic"/>
                <a:ea typeface="ＭＳ Ｐゴシック" charset="-128"/>
                <a:cs typeface="Century Gothic"/>
              </a:rPr>
              <a:t>www.familypride.org</a:t>
            </a:r>
            <a:endParaRPr lang="en-US" dirty="0" smtClean="0">
              <a:solidFill>
                <a:srgbClr val="0000FF"/>
              </a:solidFill>
              <a:latin typeface="Century Gothic"/>
              <a:ea typeface="ＭＳ Ｐゴシック" charset="-128"/>
              <a:cs typeface="Century Gothic"/>
            </a:endParaRPr>
          </a:p>
          <a:p>
            <a:endParaRPr lang="en-US" dirty="0" smtClean="0">
              <a:solidFill>
                <a:srgbClr val="4A452A"/>
              </a:solidFill>
              <a:latin typeface="Century Gothic"/>
              <a:ea typeface="ＭＳ Ｐゴシック" charset="-128"/>
              <a:cs typeface="Century Gothic"/>
            </a:endParaRPr>
          </a:p>
        </p:txBody>
      </p:sp>
    </p:spTree>
    <p:extLst>
      <p:ext uri="{BB962C8B-B14F-4D97-AF65-F5344CB8AC3E}">
        <p14:creationId xmlns:p14="http://schemas.microsoft.com/office/powerpoint/2010/main" val="11499337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latin typeface="Century Gothic" pitchFamily="34" charset="0"/>
              </a:rPr>
              <a:t>Resources in Your Packet</a:t>
            </a:r>
            <a:endParaRPr lang="en-US" sz="4000" b="1" dirty="0">
              <a:solidFill>
                <a:srgbClr val="663300"/>
              </a:solidFill>
              <a:latin typeface="Century Gothic" pitchFamily="34" charset="0"/>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10" descr="http://www.students.vcu.edu/counsel/safezone/images/rainbow.gif"/>
          <p:cNvPicPr>
            <a:picLocks noChangeAspect="1" noChangeArrowheads="1"/>
          </p:cNvPicPr>
          <p:nvPr/>
        </p:nvPicPr>
        <p:blipFill>
          <a:blip r:embed="rId4"/>
          <a:srcRect/>
          <a:stretch>
            <a:fillRect/>
          </a:stretch>
        </p:blipFill>
        <p:spPr bwMode="auto">
          <a:xfrm>
            <a:off x="4191000" y="5943600"/>
            <a:ext cx="1085850" cy="685800"/>
          </a:xfrm>
          <a:prstGeom prst="rect">
            <a:avLst/>
          </a:prstGeom>
          <a:noFill/>
          <a:ln w="9525">
            <a:noFill/>
            <a:miter lim="800000"/>
            <a:headEnd/>
            <a:tailEnd/>
          </a:ln>
        </p:spPr>
      </p:pic>
      <p:sp>
        <p:nvSpPr>
          <p:cNvPr id="7" name="Subtitle 6"/>
          <p:cNvSpPr>
            <a:spLocks noGrp="1"/>
          </p:cNvSpPr>
          <p:nvPr>
            <p:ph type="subTitle" idx="1"/>
          </p:nvPr>
        </p:nvSpPr>
        <p:spPr>
          <a:xfrm>
            <a:off x="685800" y="1447800"/>
            <a:ext cx="7086600" cy="4191000"/>
          </a:xfrm>
        </p:spPr>
        <p:txBody>
          <a:bodyPr>
            <a:normAutofit/>
          </a:bodyPr>
          <a:lstStyle/>
          <a:p>
            <a:pPr algn="l">
              <a:lnSpc>
                <a:spcPct val="90000"/>
              </a:lnSpc>
              <a:buFont typeface="Arial"/>
              <a:buChar char="•"/>
            </a:pPr>
            <a:r>
              <a:rPr lang="en-US" dirty="0" smtClean="0">
                <a:solidFill>
                  <a:srgbClr val="663300"/>
                </a:solidFill>
                <a:latin typeface="Century Gothic"/>
                <a:ea typeface="ＭＳ Ｐゴシック" charset="-128"/>
                <a:cs typeface="Century Gothic"/>
              </a:rPr>
              <a:t>Alliance Fact Sheet</a:t>
            </a:r>
          </a:p>
          <a:p>
            <a:pPr algn="l">
              <a:lnSpc>
                <a:spcPct val="90000"/>
              </a:lnSpc>
              <a:buFont typeface="Arial"/>
              <a:buChar char="•"/>
            </a:pPr>
            <a:r>
              <a:rPr lang="en-US" dirty="0" smtClean="0">
                <a:solidFill>
                  <a:srgbClr val="663300"/>
                </a:solidFill>
                <a:latin typeface="Century Gothic"/>
                <a:ea typeface="ＭＳ Ｐゴシック" charset="-128"/>
                <a:cs typeface="Century Gothic"/>
              </a:rPr>
              <a:t>Annotated Primer (Law)</a:t>
            </a:r>
          </a:p>
          <a:p>
            <a:pPr algn="l">
              <a:lnSpc>
                <a:spcPct val="90000"/>
              </a:lnSpc>
              <a:buFont typeface="Arial"/>
              <a:buChar char="•"/>
            </a:pPr>
            <a:r>
              <a:rPr lang="en-US" dirty="0" smtClean="0">
                <a:solidFill>
                  <a:srgbClr val="663300"/>
                </a:solidFill>
                <a:latin typeface="Century Gothic"/>
                <a:ea typeface="ＭＳ Ｐゴシック" charset="-128"/>
                <a:cs typeface="Century Gothic"/>
              </a:rPr>
              <a:t>Harassment in the Hallway</a:t>
            </a:r>
          </a:p>
          <a:p>
            <a:pPr algn="l">
              <a:lnSpc>
                <a:spcPct val="90000"/>
              </a:lnSpc>
              <a:buFont typeface="Arial"/>
              <a:buChar char="•"/>
            </a:pPr>
            <a:r>
              <a:rPr lang="en-US" dirty="0" smtClean="0">
                <a:solidFill>
                  <a:srgbClr val="663300"/>
                </a:solidFill>
                <a:latin typeface="Century Gothic"/>
                <a:ea typeface="ＭＳ Ｐゴシック" charset="-128"/>
                <a:cs typeface="Century Gothic"/>
              </a:rPr>
              <a:t>Words that Rip &amp; Words that</a:t>
            </a:r>
          </a:p>
          <a:p>
            <a:pPr algn="l">
              <a:lnSpc>
                <a:spcPct val="90000"/>
              </a:lnSpc>
            </a:pPr>
            <a:r>
              <a:rPr lang="en-US" dirty="0" smtClean="0">
                <a:solidFill>
                  <a:srgbClr val="663300"/>
                </a:solidFill>
                <a:latin typeface="Century Gothic"/>
                <a:ea typeface="ＭＳ Ｐゴシック" charset="-128"/>
                <a:cs typeface="Century Gothic"/>
              </a:rPr>
              <a:t>  Repair</a:t>
            </a:r>
          </a:p>
          <a:p>
            <a:pPr algn="l">
              <a:lnSpc>
                <a:spcPct val="90000"/>
              </a:lnSpc>
              <a:buFont typeface="Arial"/>
              <a:buChar char="•"/>
            </a:pPr>
            <a:r>
              <a:rPr lang="en-US" dirty="0" smtClean="0">
                <a:solidFill>
                  <a:srgbClr val="663300"/>
                </a:solidFill>
                <a:latin typeface="Century Gothic"/>
                <a:ea typeface="ＭＳ Ｐゴシック" charset="-128"/>
                <a:cs typeface="Century Gothic"/>
              </a:rPr>
              <a:t>Welcoming Classroom Lesson</a:t>
            </a:r>
          </a:p>
          <a:p>
            <a:pPr algn="l">
              <a:lnSpc>
                <a:spcPct val="90000"/>
              </a:lnSpc>
              <a:buFont typeface="Arial"/>
              <a:buChar char="•"/>
            </a:pPr>
            <a:r>
              <a:rPr lang="en-US" dirty="0" smtClean="0">
                <a:solidFill>
                  <a:srgbClr val="663300"/>
                </a:solidFill>
                <a:latin typeface="Century Gothic"/>
                <a:ea typeface="ＭＳ Ｐゴシック" charset="-128"/>
                <a:cs typeface="Century Gothic"/>
              </a:rPr>
              <a:t>Creating Classroom Agreements</a:t>
            </a:r>
          </a:p>
        </p:txBody>
      </p:sp>
    </p:spTree>
    <p:extLst>
      <p:ext uri="{BB962C8B-B14F-4D97-AF65-F5344CB8AC3E}">
        <p14:creationId xmlns:p14="http://schemas.microsoft.com/office/powerpoint/2010/main" val="11499337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latin typeface="Century Gothic" pitchFamily="34" charset="0"/>
              </a:rPr>
              <a:t>Time for Action!</a:t>
            </a:r>
            <a:endParaRPr lang="en-US" sz="4000" b="1" dirty="0">
              <a:solidFill>
                <a:srgbClr val="663300"/>
              </a:solidFill>
              <a:latin typeface="Century Gothic" pitchFamily="34" charset="0"/>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10" descr="http://www.students.vcu.edu/counsel/safezone/images/rainbow.gif"/>
          <p:cNvPicPr>
            <a:picLocks noChangeAspect="1" noChangeArrowheads="1"/>
          </p:cNvPicPr>
          <p:nvPr/>
        </p:nvPicPr>
        <p:blipFill>
          <a:blip r:embed="rId4"/>
          <a:srcRect/>
          <a:stretch>
            <a:fillRect/>
          </a:stretch>
        </p:blipFill>
        <p:spPr bwMode="auto">
          <a:xfrm>
            <a:off x="4191000" y="5943600"/>
            <a:ext cx="1085850" cy="685800"/>
          </a:xfrm>
          <a:prstGeom prst="rect">
            <a:avLst/>
          </a:prstGeom>
          <a:noFill/>
          <a:ln w="9525">
            <a:noFill/>
            <a:miter lim="800000"/>
            <a:headEnd/>
            <a:tailEnd/>
          </a:ln>
        </p:spPr>
      </p:pic>
      <p:sp>
        <p:nvSpPr>
          <p:cNvPr id="7" name="Subtitle 6"/>
          <p:cNvSpPr>
            <a:spLocks noGrp="1"/>
          </p:cNvSpPr>
          <p:nvPr>
            <p:ph type="subTitle" idx="1"/>
          </p:nvPr>
        </p:nvSpPr>
        <p:spPr>
          <a:xfrm>
            <a:off x="685800" y="1447800"/>
            <a:ext cx="7086600" cy="4191000"/>
          </a:xfrm>
        </p:spPr>
        <p:txBody>
          <a:bodyPr>
            <a:normAutofit/>
          </a:bodyPr>
          <a:lstStyle/>
          <a:p>
            <a:pPr algn="l">
              <a:lnSpc>
                <a:spcPct val="90000"/>
              </a:lnSpc>
              <a:buFont typeface="Arial"/>
              <a:buChar char="•"/>
            </a:pPr>
            <a:r>
              <a:rPr lang="en-US" dirty="0" smtClean="0">
                <a:solidFill>
                  <a:srgbClr val="663300"/>
                </a:solidFill>
                <a:latin typeface="Century Gothic"/>
                <a:ea typeface="ＭＳ Ｐゴシック" charset="-128"/>
                <a:cs typeface="Century Gothic"/>
              </a:rPr>
              <a:t>Action Planning</a:t>
            </a:r>
          </a:p>
          <a:p>
            <a:pPr lvl="1" algn="l">
              <a:lnSpc>
                <a:spcPct val="90000"/>
              </a:lnSpc>
              <a:buFont typeface="Arial"/>
              <a:buChar char="•"/>
            </a:pPr>
            <a:r>
              <a:rPr lang="en-US" dirty="0" smtClean="0">
                <a:solidFill>
                  <a:srgbClr val="663300"/>
                </a:solidFill>
                <a:latin typeface="Century Gothic"/>
                <a:ea typeface="ＭＳ Ｐゴシック" charset="-128"/>
                <a:cs typeface="Century Gothic"/>
              </a:rPr>
              <a:t>Use the Worksheet in Your Packet</a:t>
            </a:r>
          </a:p>
          <a:p>
            <a:pPr algn="l">
              <a:lnSpc>
                <a:spcPct val="90000"/>
              </a:lnSpc>
              <a:buFont typeface="Arial"/>
              <a:buChar char="•"/>
            </a:pPr>
            <a:r>
              <a:rPr lang="en-US" dirty="0" smtClean="0">
                <a:solidFill>
                  <a:srgbClr val="663300"/>
                </a:solidFill>
                <a:latin typeface="Century Gothic"/>
                <a:ea typeface="ＭＳ Ｐゴシック" charset="-128"/>
                <a:cs typeface="Century Gothic"/>
              </a:rPr>
              <a:t>Complete Individually</a:t>
            </a:r>
          </a:p>
          <a:p>
            <a:pPr algn="l">
              <a:lnSpc>
                <a:spcPct val="90000"/>
              </a:lnSpc>
              <a:buFont typeface="Arial"/>
              <a:buChar char="•"/>
            </a:pPr>
            <a:r>
              <a:rPr lang="en-US" dirty="0" smtClean="0">
                <a:solidFill>
                  <a:srgbClr val="663300"/>
                </a:solidFill>
                <a:latin typeface="Century Gothic"/>
                <a:ea typeface="ＭＳ Ｐゴシック" charset="-128"/>
                <a:cs typeface="Century Gothic"/>
              </a:rPr>
              <a:t>Pair &amp; Share</a:t>
            </a:r>
          </a:p>
        </p:txBody>
      </p:sp>
    </p:spTree>
    <p:extLst>
      <p:ext uri="{BB962C8B-B14F-4D97-AF65-F5344CB8AC3E}">
        <p14:creationId xmlns:p14="http://schemas.microsoft.com/office/powerpoint/2010/main" val="11499337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latin typeface="Century Gothic" pitchFamily="34" charset="0"/>
              </a:rPr>
              <a:t>Questions &amp; Comments</a:t>
            </a:r>
            <a:endParaRPr lang="en-US" sz="4000" b="1" dirty="0">
              <a:solidFill>
                <a:srgbClr val="663300"/>
              </a:solidFill>
              <a:latin typeface="Century Gothic" pitchFamily="34" charset="0"/>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10" descr="http://www.students.vcu.edu/counsel/safezone/images/rainbow.gif"/>
          <p:cNvPicPr>
            <a:picLocks noChangeAspect="1" noChangeArrowheads="1"/>
          </p:cNvPicPr>
          <p:nvPr/>
        </p:nvPicPr>
        <p:blipFill>
          <a:blip r:embed="rId4"/>
          <a:srcRect/>
          <a:stretch>
            <a:fillRect/>
          </a:stretch>
        </p:blipFill>
        <p:spPr bwMode="auto">
          <a:xfrm>
            <a:off x="4191000" y="5943600"/>
            <a:ext cx="1085850" cy="685800"/>
          </a:xfrm>
          <a:prstGeom prst="rect">
            <a:avLst/>
          </a:prstGeom>
          <a:noFill/>
          <a:ln w="9525">
            <a:noFill/>
            <a:miter lim="800000"/>
            <a:headEnd/>
            <a:tailEnd/>
          </a:ln>
        </p:spPr>
      </p:pic>
      <p:sp>
        <p:nvSpPr>
          <p:cNvPr id="7" name="Subtitle 6"/>
          <p:cNvSpPr>
            <a:spLocks noGrp="1"/>
          </p:cNvSpPr>
          <p:nvPr>
            <p:ph type="subTitle" idx="1"/>
          </p:nvPr>
        </p:nvSpPr>
        <p:spPr>
          <a:xfrm>
            <a:off x="685800" y="1447800"/>
            <a:ext cx="7086600" cy="4191000"/>
          </a:xfrm>
        </p:spPr>
        <p:txBody>
          <a:bodyPr>
            <a:normAutofit fontScale="85000" lnSpcReduction="10000"/>
          </a:bodyPr>
          <a:lstStyle/>
          <a:p>
            <a:pPr algn="l"/>
            <a:r>
              <a:rPr lang="en-US" b="1" dirty="0" smtClean="0">
                <a:solidFill>
                  <a:srgbClr val="663300"/>
                </a:solidFill>
                <a:latin typeface="Century Gothic" pitchFamily="34" charset="0"/>
              </a:rPr>
              <a:t>Melissa Ockerman, </a:t>
            </a:r>
            <a:r>
              <a:rPr lang="en-US" b="1" dirty="0" err="1" smtClean="0">
                <a:solidFill>
                  <a:srgbClr val="663300"/>
                </a:solidFill>
                <a:latin typeface="Century Gothic" pitchFamily="34" charset="0"/>
              </a:rPr>
              <a:t>Ph.D</a:t>
            </a:r>
            <a:endParaRPr lang="en-US" b="1" dirty="0" smtClean="0">
              <a:solidFill>
                <a:srgbClr val="663300"/>
              </a:solidFill>
              <a:latin typeface="Century Gothic" pitchFamily="34" charset="0"/>
            </a:endParaRPr>
          </a:p>
          <a:p>
            <a:pPr algn="l"/>
            <a:r>
              <a:rPr lang="en-US" dirty="0" smtClean="0">
                <a:solidFill>
                  <a:srgbClr val="663300"/>
                </a:solidFill>
                <a:latin typeface="Century Gothic" pitchFamily="34" charset="0"/>
              </a:rPr>
              <a:t>Assistant Professor, Counseling Program</a:t>
            </a:r>
          </a:p>
          <a:p>
            <a:pPr algn="l"/>
            <a:r>
              <a:rPr lang="en-US" dirty="0" smtClean="0">
                <a:solidFill>
                  <a:srgbClr val="663300"/>
                </a:solidFill>
                <a:latin typeface="Century Gothic" pitchFamily="34" charset="0"/>
              </a:rPr>
              <a:t>DePaul University</a:t>
            </a:r>
          </a:p>
          <a:p>
            <a:pPr algn="l"/>
            <a:r>
              <a:rPr lang="en-US" dirty="0" err="1" smtClean="0">
                <a:solidFill>
                  <a:srgbClr val="663300"/>
                </a:solidFill>
                <a:latin typeface="Century Gothic" pitchFamily="34" charset="0"/>
              </a:rPr>
              <a:t>mockerma@depaul.edu</a:t>
            </a:r>
            <a:endParaRPr lang="en-US" dirty="0" smtClean="0">
              <a:solidFill>
                <a:srgbClr val="663300"/>
              </a:solidFill>
              <a:latin typeface="Century Gothic" pitchFamily="34" charset="0"/>
            </a:endParaRPr>
          </a:p>
          <a:p>
            <a:pPr algn="l"/>
            <a:endParaRPr lang="en-US" dirty="0" smtClean="0">
              <a:solidFill>
                <a:srgbClr val="663300"/>
              </a:solidFill>
              <a:latin typeface="Century Gothic" pitchFamily="34" charset="0"/>
            </a:endParaRPr>
          </a:p>
          <a:p>
            <a:pPr algn="l"/>
            <a:r>
              <a:rPr lang="en-US" b="1" dirty="0" smtClean="0">
                <a:solidFill>
                  <a:srgbClr val="663300"/>
                </a:solidFill>
                <a:latin typeface="Century Gothic" pitchFamily="34" charset="0"/>
              </a:rPr>
              <a:t>Sarah </a:t>
            </a:r>
            <a:r>
              <a:rPr lang="en-US" b="1" dirty="0" err="1" smtClean="0">
                <a:solidFill>
                  <a:srgbClr val="663300"/>
                </a:solidFill>
                <a:latin typeface="Century Gothic" pitchFamily="34" charset="0"/>
              </a:rPr>
              <a:t>Schriber</a:t>
            </a:r>
            <a:r>
              <a:rPr lang="en-US" b="1" dirty="0" smtClean="0">
                <a:solidFill>
                  <a:srgbClr val="663300"/>
                </a:solidFill>
                <a:latin typeface="Century Gothic" pitchFamily="34" charset="0"/>
              </a:rPr>
              <a:t>, J.D.</a:t>
            </a:r>
          </a:p>
          <a:p>
            <a:pPr algn="l"/>
            <a:r>
              <a:rPr lang="en-US" dirty="0" smtClean="0">
                <a:solidFill>
                  <a:srgbClr val="663300"/>
                </a:solidFill>
                <a:latin typeface="Century Gothic" pitchFamily="34" charset="0"/>
              </a:rPr>
              <a:t>Policy Director</a:t>
            </a:r>
          </a:p>
          <a:p>
            <a:pPr algn="l"/>
            <a:r>
              <a:rPr lang="en-US" dirty="0" smtClean="0">
                <a:solidFill>
                  <a:srgbClr val="663300"/>
                </a:solidFill>
                <a:latin typeface="Century Gothic" pitchFamily="34" charset="0"/>
              </a:rPr>
              <a:t>Illinois Safe Schools Alliance</a:t>
            </a:r>
          </a:p>
          <a:p>
            <a:pPr algn="l">
              <a:lnSpc>
                <a:spcPct val="90000"/>
              </a:lnSpc>
            </a:pPr>
            <a:r>
              <a:rPr lang="en-US" dirty="0" err="1" smtClean="0">
                <a:solidFill>
                  <a:srgbClr val="663300"/>
                </a:solidFill>
                <a:ea typeface="ＭＳ Ｐゴシック" charset="-128"/>
                <a:cs typeface="ＭＳ Ｐゴシック" charset="-128"/>
              </a:rPr>
              <a:t>sarah@illinoissafeschools.org</a:t>
            </a:r>
            <a:endParaRPr lang="en-US" dirty="0" smtClean="0">
              <a:solidFill>
                <a:srgbClr val="663300"/>
              </a:solidFill>
              <a:ea typeface="ＭＳ Ｐゴシック" charset="-128"/>
              <a:cs typeface="ＭＳ Ｐゴシック" charset="-128"/>
            </a:endParaRPr>
          </a:p>
        </p:txBody>
      </p:sp>
    </p:spTree>
    <p:extLst>
      <p:ext uri="{BB962C8B-B14F-4D97-AF65-F5344CB8AC3E}">
        <p14:creationId xmlns:p14="http://schemas.microsoft.com/office/powerpoint/2010/main" val="1149933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latin typeface="Century Gothic" pitchFamily="34" charset="0"/>
              </a:rPr>
              <a:t>Fact or Fiction:</a:t>
            </a:r>
            <a:endParaRPr lang="en-US" sz="4000" b="1" dirty="0">
              <a:solidFill>
                <a:srgbClr val="663300"/>
              </a:solidFill>
              <a:latin typeface="Century Gothic" pitchFamily="34" charset="0"/>
            </a:endParaRPr>
          </a:p>
        </p:txBody>
      </p:sp>
      <p:sp>
        <p:nvSpPr>
          <p:cNvPr id="3" name="Subtitle 2"/>
          <p:cNvSpPr>
            <a:spLocks noGrp="1"/>
          </p:cNvSpPr>
          <p:nvPr>
            <p:ph type="subTitle" idx="1"/>
          </p:nvPr>
        </p:nvSpPr>
        <p:spPr>
          <a:xfrm>
            <a:off x="381000" y="1371600"/>
            <a:ext cx="8393722" cy="4191000"/>
          </a:xfrm>
        </p:spPr>
        <p:txBody>
          <a:bodyPr>
            <a:normAutofit lnSpcReduction="10000"/>
          </a:bodyPr>
          <a:lstStyle/>
          <a:p>
            <a:r>
              <a:rPr lang="en-US" dirty="0" smtClean="0">
                <a:solidFill>
                  <a:schemeClr val="bg2">
                    <a:lumMod val="25000"/>
                  </a:schemeClr>
                </a:solidFill>
                <a:latin typeface="Century Gothic"/>
                <a:cs typeface="Century Gothic"/>
              </a:rPr>
              <a:t>LGBT youth who experience violence and harassment are three times less likely to report that they plan on attending post-secondary education than a national sample</a:t>
            </a:r>
          </a:p>
          <a:p>
            <a:endParaRPr lang="en-US" sz="5400" b="1" dirty="0" smtClean="0">
              <a:solidFill>
                <a:schemeClr val="bg2">
                  <a:lumMod val="25000"/>
                </a:schemeClr>
              </a:solidFill>
              <a:latin typeface="Century Gothic"/>
              <a:cs typeface="Century Gothic"/>
            </a:endParaRPr>
          </a:p>
          <a:p>
            <a:r>
              <a:rPr lang="en-US" sz="5400" b="1" dirty="0" smtClean="0">
                <a:solidFill>
                  <a:schemeClr val="bg2">
                    <a:lumMod val="25000"/>
                  </a:schemeClr>
                </a:solidFill>
                <a:latin typeface="Century Gothic"/>
                <a:cs typeface="Century Gothic"/>
              </a:rPr>
              <a:t>FACT</a:t>
            </a:r>
          </a:p>
          <a:p>
            <a:endParaRPr lang="en-US" sz="2000" dirty="0">
              <a:solidFill>
                <a:srgbClr val="663300"/>
              </a:solidFill>
              <a:latin typeface="Century Gothic" pitchFamily="34" charset="0"/>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182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latin typeface="Century Gothic" pitchFamily="34" charset="0"/>
              </a:rPr>
              <a:t>Fact or Fiction:</a:t>
            </a:r>
            <a:endParaRPr lang="en-US" sz="4000" b="1" dirty="0">
              <a:solidFill>
                <a:srgbClr val="663300"/>
              </a:solidFill>
              <a:latin typeface="Century Gothic" pitchFamily="34" charset="0"/>
            </a:endParaRPr>
          </a:p>
        </p:txBody>
      </p:sp>
      <p:sp>
        <p:nvSpPr>
          <p:cNvPr id="3" name="Subtitle 2"/>
          <p:cNvSpPr>
            <a:spLocks noGrp="1"/>
          </p:cNvSpPr>
          <p:nvPr>
            <p:ph type="subTitle" idx="1"/>
          </p:nvPr>
        </p:nvSpPr>
        <p:spPr>
          <a:xfrm>
            <a:off x="381000" y="1371600"/>
            <a:ext cx="8393722" cy="4800600"/>
          </a:xfrm>
        </p:spPr>
        <p:txBody>
          <a:bodyPr>
            <a:normAutofit fontScale="92500" lnSpcReduction="20000"/>
          </a:bodyPr>
          <a:lstStyle/>
          <a:p>
            <a:r>
              <a:rPr lang="en-US" dirty="0" smtClean="0">
                <a:solidFill>
                  <a:srgbClr val="4A452A"/>
                </a:solidFill>
                <a:latin typeface="Century Gothic"/>
                <a:ea typeface="Times New Roman" charset="0"/>
                <a:cs typeface="Century Gothic"/>
              </a:rPr>
              <a:t>For every one (1) gay, lesbian, bisexual or transgender student who reports being bullied or harassed, four (4) straight students report being harassed or bullied for being perceived as gay or lesbian</a:t>
            </a:r>
          </a:p>
          <a:p>
            <a:endParaRPr lang="en-US" dirty="0" smtClean="0">
              <a:solidFill>
                <a:srgbClr val="4A452A"/>
              </a:solidFill>
              <a:latin typeface="Century Gothic"/>
              <a:ea typeface="Times New Roman" charset="0"/>
              <a:cs typeface="Century Gothic"/>
            </a:endParaRPr>
          </a:p>
          <a:p>
            <a:r>
              <a:rPr lang="en-US" sz="5800" b="1" dirty="0" smtClean="0">
                <a:solidFill>
                  <a:srgbClr val="4A452A"/>
                </a:solidFill>
                <a:latin typeface="Century Gothic"/>
                <a:ea typeface="Times New Roman" charset="0"/>
                <a:cs typeface="Century Gothic"/>
              </a:rPr>
              <a:t>FACT</a:t>
            </a:r>
          </a:p>
          <a:p>
            <a:endParaRPr lang="en-US" baseline="30000" dirty="0" smtClean="0">
              <a:ea typeface="Times New Roman" charset="0"/>
              <a:cs typeface="Times New Roman" charset="0"/>
            </a:endParaRPr>
          </a:p>
          <a:p>
            <a:endParaRPr lang="en-US" baseline="30000" dirty="0" smtClean="0">
              <a:ea typeface="Times New Roman" charset="0"/>
              <a:cs typeface="Times New Roman" charset="0"/>
            </a:endParaRPr>
          </a:p>
          <a:p>
            <a:endParaRPr lang="en-US" baseline="30000" dirty="0" smtClean="0">
              <a:ea typeface="Arial" charset="0"/>
              <a:cs typeface="Arial" charset="0"/>
            </a:endParaRPr>
          </a:p>
          <a:p>
            <a:endParaRPr lang="en-US" baseline="30000" dirty="0" smtClean="0">
              <a:ea typeface="Arial" charset="0"/>
              <a:cs typeface="Arial" charset="0"/>
            </a:endParaRPr>
          </a:p>
          <a:p>
            <a:pPr algn="l"/>
            <a:r>
              <a:rPr lang="en-US" sz="1200" dirty="0" smtClean="0">
                <a:solidFill>
                  <a:srgbClr val="000000"/>
                </a:solidFill>
                <a:latin typeface="Verdana" charset="0"/>
                <a:ea typeface="Times New Roman" charset="0"/>
                <a:cs typeface="Times New Roman" charset="0"/>
              </a:rPr>
              <a:t>National Mental Health Association, 2002</a:t>
            </a:r>
            <a:r>
              <a:rPr lang="en-US" sz="1200" dirty="0" smtClean="0">
                <a:ea typeface="Arial" charset="0"/>
                <a:cs typeface="Arial" charset="0"/>
              </a:rPr>
              <a:t> </a:t>
            </a:r>
          </a:p>
          <a:p>
            <a:endParaRPr lang="en-US" sz="2000" dirty="0">
              <a:solidFill>
                <a:srgbClr val="663300"/>
              </a:solidFill>
              <a:latin typeface="Century Gothic" pitchFamily="34" charset="0"/>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5174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latin typeface="Century Gothic" pitchFamily="34" charset="0"/>
              </a:rPr>
              <a:t>Fact or Fiction:</a:t>
            </a:r>
            <a:endParaRPr lang="en-US" sz="4000" b="1" dirty="0">
              <a:solidFill>
                <a:srgbClr val="663300"/>
              </a:solidFill>
              <a:latin typeface="Century Gothic" pitchFamily="34" charset="0"/>
            </a:endParaRPr>
          </a:p>
        </p:txBody>
      </p:sp>
      <p:sp>
        <p:nvSpPr>
          <p:cNvPr id="3" name="Subtitle 2"/>
          <p:cNvSpPr>
            <a:spLocks noGrp="1"/>
          </p:cNvSpPr>
          <p:nvPr>
            <p:ph type="subTitle" idx="1"/>
          </p:nvPr>
        </p:nvSpPr>
        <p:spPr>
          <a:xfrm>
            <a:off x="381000" y="1447800"/>
            <a:ext cx="8763000" cy="5410200"/>
          </a:xfrm>
        </p:spPr>
        <p:txBody>
          <a:bodyPr>
            <a:normAutofit fontScale="62500" lnSpcReduction="20000"/>
          </a:bodyPr>
          <a:lstStyle/>
          <a:p>
            <a:r>
              <a:rPr lang="en-US" sz="5818" dirty="0" smtClean="0">
                <a:solidFill>
                  <a:srgbClr val="4A452A"/>
                </a:solidFill>
                <a:latin typeface="Century Gothic"/>
                <a:cs typeface="Century Gothic"/>
              </a:rPr>
              <a:t>33% of LGBT students report that they feel unsafe in their schools because of their sexual orientation </a:t>
            </a:r>
          </a:p>
          <a:p>
            <a:endParaRPr lang="en-US" sz="3459" dirty="0" smtClean="0">
              <a:solidFill>
                <a:srgbClr val="4A452A"/>
              </a:solidFill>
            </a:endParaRPr>
          </a:p>
          <a:p>
            <a:endParaRPr lang="en-US" sz="3459" baseline="30000" dirty="0" smtClean="0">
              <a:solidFill>
                <a:schemeClr val="tx2"/>
              </a:solidFill>
              <a:ea typeface="Arial" charset="0"/>
              <a:cs typeface="Arial" charset="0"/>
            </a:endParaRPr>
          </a:p>
          <a:p>
            <a:r>
              <a:rPr lang="en-US" sz="7000" b="1" dirty="0" smtClean="0">
                <a:solidFill>
                  <a:srgbClr val="4A452A"/>
                </a:solidFill>
                <a:latin typeface="Century Gothic"/>
                <a:ea typeface="Arial" charset="0"/>
                <a:cs typeface="Century Gothic"/>
              </a:rPr>
              <a:t>FICTION</a:t>
            </a:r>
          </a:p>
          <a:p>
            <a:r>
              <a:rPr lang="en-US" sz="7000" b="1" dirty="0" smtClean="0">
                <a:solidFill>
                  <a:srgbClr val="4A452A"/>
                </a:solidFill>
                <a:latin typeface="Century Gothic"/>
                <a:ea typeface="Arial" charset="0"/>
                <a:cs typeface="Century Gothic"/>
              </a:rPr>
              <a:t>61.1%</a:t>
            </a:r>
          </a:p>
          <a:p>
            <a:endParaRPr lang="en-US" sz="7000" b="1" baseline="30000" dirty="0" smtClean="0">
              <a:solidFill>
                <a:schemeClr val="tx2"/>
              </a:solidFill>
              <a:ea typeface="Arial" charset="0"/>
              <a:cs typeface="Arial" charset="0"/>
            </a:endParaRPr>
          </a:p>
          <a:p>
            <a:endParaRPr lang="en-US" sz="2800" baseline="30000" dirty="0" smtClean="0">
              <a:solidFill>
                <a:schemeClr val="tx2"/>
              </a:solidFill>
              <a:ea typeface="Arial" charset="0"/>
              <a:cs typeface="Arial" charset="0"/>
            </a:endParaRPr>
          </a:p>
          <a:p>
            <a:endParaRPr lang="en-US" sz="2800" baseline="30000" dirty="0" smtClean="0">
              <a:solidFill>
                <a:schemeClr val="tx2"/>
              </a:solidFill>
              <a:ea typeface="Arial" charset="0"/>
              <a:cs typeface="Arial" charset="0"/>
            </a:endParaRPr>
          </a:p>
          <a:p>
            <a:endParaRPr lang="en-US" sz="2800" baseline="30000" dirty="0" smtClean="0">
              <a:solidFill>
                <a:schemeClr val="tx2"/>
              </a:solidFill>
              <a:ea typeface="Arial" charset="0"/>
              <a:cs typeface="Arial" charset="0"/>
            </a:endParaRPr>
          </a:p>
          <a:p>
            <a:endParaRPr lang="en-US" sz="2800" baseline="30000" dirty="0" smtClean="0">
              <a:solidFill>
                <a:schemeClr val="tx2"/>
              </a:solidFill>
              <a:ea typeface="Arial" charset="0"/>
              <a:cs typeface="Arial" charset="0"/>
            </a:endParaRPr>
          </a:p>
          <a:p>
            <a:endParaRPr lang="en-US" sz="2800" baseline="30000" dirty="0" smtClean="0">
              <a:solidFill>
                <a:schemeClr val="tx2"/>
              </a:solidFill>
              <a:ea typeface="Arial" charset="0"/>
              <a:cs typeface="Arial" charset="0"/>
            </a:endParaRPr>
          </a:p>
          <a:p>
            <a:pPr algn="l"/>
            <a:r>
              <a:rPr lang="en-US" sz="2800" baseline="30000" dirty="0" smtClean="0">
                <a:solidFill>
                  <a:schemeClr val="tx2"/>
                </a:solidFill>
                <a:ea typeface="Arial" charset="0"/>
                <a:cs typeface="Arial" charset="0"/>
              </a:rPr>
              <a:t>GLSEN, 2009</a:t>
            </a: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9029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latin typeface="Century Gothic" pitchFamily="34" charset="0"/>
              </a:rPr>
              <a:t>Fact or Fiction:</a:t>
            </a:r>
            <a:endParaRPr lang="en-US" sz="4000" b="1" dirty="0">
              <a:solidFill>
                <a:srgbClr val="663300"/>
              </a:solidFill>
              <a:latin typeface="Century Gothic" pitchFamily="34" charset="0"/>
            </a:endParaRPr>
          </a:p>
        </p:txBody>
      </p:sp>
      <p:sp>
        <p:nvSpPr>
          <p:cNvPr id="3" name="Subtitle 2"/>
          <p:cNvSpPr>
            <a:spLocks noGrp="1"/>
          </p:cNvSpPr>
          <p:nvPr>
            <p:ph type="subTitle" idx="1"/>
          </p:nvPr>
        </p:nvSpPr>
        <p:spPr>
          <a:xfrm>
            <a:off x="381000" y="1371599"/>
            <a:ext cx="8393722" cy="4617893"/>
          </a:xfrm>
        </p:spPr>
        <p:txBody>
          <a:bodyPr>
            <a:normAutofit/>
          </a:bodyPr>
          <a:lstStyle/>
          <a:p>
            <a:r>
              <a:rPr lang="en-US" dirty="0" smtClean="0">
                <a:solidFill>
                  <a:srgbClr val="4A452A"/>
                </a:solidFill>
                <a:latin typeface="Century Gothic"/>
                <a:ea typeface="Times New Roman" charset="0"/>
                <a:cs typeface="Century Gothic"/>
              </a:rPr>
              <a:t>Lesbian, gay, or bisexual students are nearly four times more likely than their non-gay peers (15% vs. 4%) to be a in a physical fight that requires medical attention</a:t>
            </a:r>
          </a:p>
          <a:p>
            <a:endParaRPr lang="en-US" sz="5400" b="1" baseline="30000" dirty="0" smtClean="0">
              <a:solidFill>
                <a:srgbClr val="4A452A"/>
              </a:solidFill>
              <a:latin typeface="Century Gothic"/>
              <a:ea typeface="Times New Roman" charset="0"/>
              <a:cs typeface="Century Gothic"/>
            </a:endParaRPr>
          </a:p>
          <a:p>
            <a:r>
              <a:rPr lang="en-US" sz="6600" b="1" baseline="30000" dirty="0" smtClean="0">
                <a:solidFill>
                  <a:srgbClr val="4A452A"/>
                </a:solidFill>
                <a:latin typeface="Century Gothic"/>
                <a:ea typeface="Times New Roman" charset="0"/>
                <a:cs typeface="Century Gothic"/>
              </a:rPr>
              <a:t>FACT</a:t>
            </a:r>
            <a:endParaRPr lang="en-US" sz="6600" b="1" baseline="30000" dirty="0">
              <a:solidFill>
                <a:srgbClr val="4A452A"/>
              </a:solidFill>
              <a:latin typeface="Century Gothic"/>
              <a:ea typeface="Arial" charset="0"/>
              <a:cs typeface="Century Gothic"/>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838200" y="5410200"/>
            <a:ext cx="8077200" cy="276999"/>
          </a:xfrm>
          <a:prstGeom prst="rect">
            <a:avLst/>
          </a:prstGeom>
        </p:spPr>
        <p:txBody>
          <a:bodyPr wrap="square">
            <a:spAutoFit/>
          </a:bodyPr>
          <a:lstStyle/>
          <a:p>
            <a:pPr>
              <a:buFontTx/>
              <a:buNone/>
            </a:pPr>
            <a:r>
              <a:rPr lang="en-US" sz="1200" baseline="30000" dirty="0" smtClean="0">
                <a:ea typeface="Times New Roman" charset="0"/>
                <a:cs typeface="Times New Roman" charset="0"/>
              </a:rPr>
              <a:t>1</a:t>
            </a:r>
            <a:r>
              <a:rPr lang="en-US" sz="1200" dirty="0" smtClean="0">
                <a:ea typeface="Times New Roman" charset="0"/>
                <a:cs typeface="Times New Roman" charset="0"/>
              </a:rPr>
              <a:t>The Centers for Disease Control and the Chicago Public Schools Youth Risk Behavior Survey, 2003</a:t>
            </a:r>
            <a:r>
              <a:rPr lang="en-US" sz="1200" dirty="0" smtClean="0">
                <a:ea typeface="Arial" charset="0"/>
                <a:cs typeface="Arial" charset="0"/>
              </a:rPr>
              <a:t> </a:t>
            </a:r>
            <a:endParaRPr lang="en-US" sz="1200" dirty="0">
              <a:ea typeface="Arial" charset="0"/>
              <a:cs typeface="Arial" charset="0"/>
            </a:endParaRPr>
          </a:p>
        </p:txBody>
      </p:sp>
    </p:spTree>
    <p:extLst>
      <p:ext uri="{BB962C8B-B14F-4D97-AF65-F5344CB8AC3E}">
        <p14:creationId xmlns:p14="http://schemas.microsoft.com/office/powerpoint/2010/main" val="543683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latin typeface="Century Gothic" pitchFamily="34" charset="0"/>
              </a:rPr>
              <a:t>Fact or Fiction:</a:t>
            </a:r>
            <a:endParaRPr lang="en-US" sz="4000" b="1" dirty="0">
              <a:solidFill>
                <a:srgbClr val="663300"/>
              </a:solidFill>
              <a:latin typeface="Century Gothic" pitchFamily="34" charset="0"/>
            </a:endParaRPr>
          </a:p>
        </p:txBody>
      </p:sp>
      <p:sp>
        <p:nvSpPr>
          <p:cNvPr id="3" name="Subtitle 2"/>
          <p:cNvSpPr>
            <a:spLocks noGrp="1"/>
          </p:cNvSpPr>
          <p:nvPr>
            <p:ph type="subTitle" idx="1"/>
          </p:nvPr>
        </p:nvSpPr>
        <p:spPr>
          <a:xfrm>
            <a:off x="381000" y="1371600"/>
            <a:ext cx="8393722" cy="4495800"/>
          </a:xfrm>
        </p:spPr>
        <p:txBody>
          <a:bodyPr>
            <a:normAutofit/>
          </a:bodyPr>
          <a:lstStyle/>
          <a:p>
            <a:pPr>
              <a:spcBef>
                <a:spcPct val="0"/>
              </a:spcBef>
            </a:pPr>
            <a:r>
              <a:rPr lang="en-US" dirty="0" smtClean="0">
                <a:solidFill>
                  <a:srgbClr val="4A452A"/>
                </a:solidFill>
                <a:latin typeface="Century Gothic"/>
                <a:ea typeface="ＭＳ Ｐゴシック" charset="-128"/>
                <a:cs typeface="Century Gothic"/>
              </a:rPr>
              <a:t>Compared to their heterosexual peers, LGBTQ youth are 3 times more likely to have attempted suicide in the past year.</a:t>
            </a:r>
          </a:p>
          <a:p>
            <a:pPr>
              <a:spcBef>
                <a:spcPct val="0"/>
              </a:spcBef>
            </a:pPr>
            <a:endParaRPr lang="en-US" dirty="0" smtClean="0">
              <a:solidFill>
                <a:srgbClr val="4A452A"/>
              </a:solidFill>
              <a:latin typeface="Century Gothic"/>
              <a:ea typeface="ＭＳ Ｐゴシック" charset="-128"/>
              <a:cs typeface="Century Gothic"/>
            </a:endParaRPr>
          </a:p>
          <a:p>
            <a:pPr>
              <a:spcBef>
                <a:spcPct val="0"/>
              </a:spcBef>
            </a:pPr>
            <a:r>
              <a:rPr lang="en-US" sz="5400" b="1" dirty="0" smtClean="0">
                <a:solidFill>
                  <a:srgbClr val="4A452A"/>
                </a:solidFill>
                <a:latin typeface="Century Gothic"/>
                <a:ea typeface="ＭＳ Ｐゴシック" charset="-128"/>
                <a:cs typeface="Century Gothic"/>
              </a:rPr>
              <a:t>FICTION</a:t>
            </a:r>
          </a:p>
          <a:p>
            <a:pPr>
              <a:spcBef>
                <a:spcPct val="0"/>
              </a:spcBef>
            </a:pPr>
            <a:r>
              <a:rPr lang="en-US" sz="5400" b="1" dirty="0" smtClean="0">
                <a:solidFill>
                  <a:srgbClr val="4A452A"/>
                </a:solidFill>
                <a:latin typeface="Century Gothic"/>
                <a:ea typeface="ＭＳ Ｐゴシック" charset="-128"/>
                <a:cs typeface="Century Gothic"/>
              </a:rPr>
              <a:t>4 TIMES</a:t>
            </a:r>
          </a:p>
          <a:p>
            <a:endParaRPr lang="en-US" sz="2800" baseline="30000" dirty="0" smtClean="0">
              <a:solidFill>
                <a:schemeClr val="tx2"/>
              </a:solidFill>
              <a:ea typeface="Arial" charset="0"/>
              <a:cs typeface="Arial" charset="0"/>
            </a:endParaRPr>
          </a:p>
          <a:p>
            <a:endParaRPr lang="en-US" sz="2800" baseline="30000" dirty="0" smtClean="0">
              <a:solidFill>
                <a:schemeClr val="tx2"/>
              </a:solidFill>
              <a:ea typeface="Arial" charset="0"/>
              <a:cs typeface="Arial" charset="0"/>
            </a:endParaRPr>
          </a:p>
          <a:p>
            <a:endParaRPr lang="en-US" sz="2800" baseline="30000" dirty="0" smtClean="0">
              <a:solidFill>
                <a:schemeClr val="tx2"/>
              </a:solidFill>
              <a:ea typeface="Arial" charset="0"/>
              <a:cs typeface="Arial" charset="0"/>
            </a:endParaRPr>
          </a:p>
          <a:p>
            <a:endParaRPr lang="en-US" sz="2800" baseline="30000" dirty="0" smtClean="0">
              <a:solidFill>
                <a:schemeClr val="tx2"/>
              </a:solidFill>
              <a:ea typeface="Arial" charset="0"/>
              <a:cs typeface="Arial" charset="0"/>
            </a:endParaRPr>
          </a:p>
          <a:p>
            <a:endParaRPr lang="en-US" sz="2800" baseline="30000" dirty="0" smtClean="0">
              <a:solidFill>
                <a:schemeClr val="tx2"/>
              </a:solidFill>
              <a:ea typeface="Arial" charset="0"/>
              <a:cs typeface="Arial" charset="0"/>
            </a:endParaRP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433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546" y="152400"/>
            <a:ext cx="7772400" cy="1470025"/>
          </a:xfrm>
        </p:spPr>
        <p:txBody>
          <a:bodyPr>
            <a:normAutofit/>
          </a:bodyPr>
          <a:lstStyle/>
          <a:p>
            <a:pPr algn="r"/>
            <a:r>
              <a:rPr lang="en-US" sz="4000" b="1" dirty="0" smtClean="0">
                <a:solidFill>
                  <a:srgbClr val="663300"/>
                </a:solidFill>
                <a:latin typeface="Century Gothic" pitchFamily="34" charset="0"/>
              </a:rPr>
              <a:t>Fact or Fiction:</a:t>
            </a:r>
            <a:endParaRPr lang="en-US" sz="4000" b="1" dirty="0">
              <a:solidFill>
                <a:srgbClr val="663300"/>
              </a:solidFill>
              <a:latin typeface="Century Gothic" pitchFamily="34" charset="0"/>
            </a:endParaRPr>
          </a:p>
        </p:txBody>
      </p:sp>
      <p:sp>
        <p:nvSpPr>
          <p:cNvPr id="3" name="Subtitle 2"/>
          <p:cNvSpPr>
            <a:spLocks noGrp="1"/>
          </p:cNvSpPr>
          <p:nvPr>
            <p:ph type="subTitle" idx="1"/>
          </p:nvPr>
        </p:nvSpPr>
        <p:spPr>
          <a:xfrm>
            <a:off x="381000" y="1371600"/>
            <a:ext cx="8393722" cy="5486400"/>
          </a:xfrm>
        </p:spPr>
        <p:txBody>
          <a:bodyPr>
            <a:normAutofit fontScale="40000" lnSpcReduction="20000"/>
          </a:bodyPr>
          <a:lstStyle/>
          <a:p>
            <a:endParaRPr lang="en-US" sz="5818" baseline="30000" dirty="0" smtClean="0">
              <a:solidFill>
                <a:schemeClr val="tx2"/>
              </a:solidFill>
              <a:ea typeface="Arial" charset="0"/>
              <a:cs typeface="Arial" charset="0"/>
            </a:endParaRPr>
          </a:p>
          <a:p>
            <a:endParaRPr lang="en-US" sz="5818" baseline="30000" dirty="0" smtClean="0">
              <a:solidFill>
                <a:schemeClr val="tx2"/>
              </a:solidFill>
              <a:ea typeface="Arial" charset="0"/>
              <a:cs typeface="Arial" charset="0"/>
            </a:endParaRPr>
          </a:p>
          <a:p>
            <a:r>
              <a:rPr lang="en-US" sz="8000" dirty="0" smtClean="0">
                <a:solidFill>
                  <a:srgbClr val="4A452A"/>
                </a:solidFill>
                <a:latin typeface="Century Gothic"/>
                <a:ea typeface="ＭＳ Ｐゴシック" charset="-128"/>
                <a:cs typeface="Century Gothic"/>
              </a:rPr>
              <a:t>Students report hearing anti-gay slurs 15 times each day</a:t>
            </a:r>
          </a:p>
          <a:p>
            <a:endParaRPr lang="en-US" sz="5818" baseline="30000" dirty="0" smtClean="0">
              <a:solidFill>
                <a:srgbClr val="4A452A"/>
              </a:solidFill>
              <a:latin typeface="Century Gothic"/>
              <a:ea typeface="ＭＳ Ｐゴシック" charset="-128"/>
              <a:cs typeface="Century Gothic"/>
            </a:endParaRPr>
          </a:p>
          <a:p>
            <a:endParaRPr lang="en-US" sz="5818" baseline="30000" dirty="0" smtClean="0">
              <a:solidFill>
                <a:srgbClr val="4A452A"/>
              </a:solidFill>
              <a:latin typeface="Century Gothic"/>
              <a:ea typeface="ＭＳ Ｐゴシック" charset="-128"/>
              <a:cs typeface="Century Gothic"/>
            </a:endParaRPr>
          </a:p>
          <a:p>
            <a:endParaRPr lang="en-US" sz="5818" dirty="0" smtClean="0">
              <a:solidFill>
                <a:srgbClr val="4A452A"/>
              </a:solidFill>
              <a:latin typeface="Century Gothic"/>
              <a:ea typeface="Arial" charset="0"/>
              <a:cs typeface="Century Gothic"/>
            </a:endParaRPr>
          </a:p>
          <a:p>
            <a:endParaRPr lang="en-US" sz="5818" baseline="30000" dirty="0" smtClean="0">
              <a:solidFill>
                <a:srgbClr val="4A452A"/>
              </a:solidFill>
              <a:latin typeface="Century Gothic"/>
              <a:ea typeface="Arial" charset="0"/>
              <a:cs typeface="Century Gothic"/>
            </a:endParaRPr>
          </a:p>
          <a:p>
            <a:r>
              <a:rPr lang="en-US" sz="13500" b="1" dirty="0" smtClean="0">
                <a:solidFill>
                  <a:srgbClr val="4A452A"/>
                </a:solidFill>
                <a:latin typeface="Century Gothic"/>
                <a:ea typeface="Arial" charset="0"/>
                <a:cs typeface="Century Gothic"/>
              </a:rPr>
              <a:t>FICTION</a:t>
            </a:r>
          </a:p>
          <a:p>
            <a:r>
              <a:rPr lang="en-US" sz="13500" b="1" dirty="0" smtClean="0">
                <a:solidFill>
                  <a:srgbClr val="4A452A"/>
                </a:solidFill>
                <a:latin typeface="Century Gothic"/>
                <a:ea typeface="Arial" charset="0"/>
                <a:cs typeface="Century Gothic"/>
              </a:rPr>
              <a:t>25 times  </a:t>
            </a:r>
          </a:p>
          <a:p>
            <a:endParaRPr lang="en-US" sz="4571" baseline="30000" dirty="0" smtClean="0">
              <a:solidFill>
                <a:schemeClr val="tx2"/>
              </a:solidFill>
              <a:ea typeface="Arial" charset="0"/>
              <a:cs typeface="Arial" charset="0"/>
            </a:endParaRPr>
          </a:p>
          <a:p>
            <a:pPr algn="l"/>
            <a:endParaRPr lang="en-US" sz="2800" baseline="30000" dirty="0" smtClean="0">
              <a:solidFill>
                <a:schemeClr val="tx2"/>
              </a:solidFill>
              <a:ea typeface="Arial" charset="0"/>
              <a:cs typeface="Arial" charset="0"/>
            </a:endParaRPr>
          </a:p>
          <a:p>
            <a:pPr algn="l"/>
            <a:endParaRPr lang="en-US" sz="2800" baseline="30000" dirty="0" smtClean="0">
              <a:solidFill>
                <a:schemeClr val="tx2"/>
              </a:solidFill>
              <a:ea typeface="Arial" charset="0"/>
              <a:cs typeface="Arial" charset="0"/>
            </a:endParaRPr>
          </a:p>
          <a:p>
            <a:pPr algn="l"/>
            <a:endParaRPr lang="en-US" sz="2800" baseline="30000" dirty="0" smtClean="0">
              <a:solidFill>
                <a:schemeClr val="tx2"/>
              </a:solidFill>
              <a:ea typeface="Arial" charset="0"/>
              <a:cs typeface="Arial" charset="0"/>
            </a:endParaRPr>
          </a:p>
          <a:p>
            <a:pPr algn="l"/>
            <a:endParaRPr lang="en-US" sz="2800" baseline="30000" dirty="0" smtClean="0">
              <a:solidFill>
                <a:schemeClr val="tx2"/>
              </a:solidFill>
              <a:ea typeface="Arial" charset="0"/>
              <a:cs typeface="Arial" charset="0"/>
            </a:endParaRPr>
          </a:p>
          <a:p>
            <a:pPr algn="l"/>
            <a:endParaRPr lang="en-US" sz="2800" baseline="30000" dirty="0" smtClean="0">
              <a:solidFill>
                <a:schemeClr val="tx2"/>
              </a:solidFill>
              <a:ea typeface="Arial" charset="0"/>
              <a:cs typeface="Arial" charset="0"/>
            </a:endParaRPr>
          </a:p>
          <a:p>
            <a:pPr algn="l"/>
            <a:r>
              <a:rPr lang="en-US" sz="2800" baseline="30000" dirty="0" smtClean="0">
                <a:solidFill>
                  <a:schemeClr val="tx2"/>
                </a:solidFill>
                <a:ea typeface="Arial" charset="0"/>
                <a:cs typeface="Arial" charset="0"/>
              </a:rPr>
              <a:t>GLSEN, 2009</a:t>
            </a: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9272" t="32182" r="12182" b="33909"/>
          <a:stretch/>
        </p:blipFill>
        <p:spPr bwMode="auto">
          <a:xfrm>
            <a:off x="533400" y="5989493"/>
            <a:ext cx="1496292" cy="64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9951" t="31091" r="18209" b="29429"/>
          <a:stretch/>
        </p:blipFill>
        <p:spPr bwMode="auto">
          <a:xfrm>
            <a:off x="7460673" y="5756344"/>
            <a:ext cx="1314049" cy="879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5957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TotalTime>
  <Words>1844</Words>
  <Application>Microsoft Office PowerPoint</Application>
  <PresentationFormat>On-screen Show (4:3)</PresentationFormat>
  <Paragraphs>277</Paragraphs>
  <Slides>35</Slides>
  <Notes>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Aligning with the Alliance:  Creating Safer Schools for LGBTQ Students </vt:lpstr>
      <vt:lpstr>Facilitators:</vt:lpstr>
      <vt:lpstr>Training Objectives:</vt:lpstr>
      <vt:lpstr>Fact or Fiction:</vt:lpstr>
      <vt:lpstr>Fact or Fiction:</vt:lpstr>
      <vt:lpstr>Fact or Fiction:</vt:lpstr>
      <vt:lpstr>Fact or Fiction:</vt:lpstr>
      <vt:lpstr>Fact or Fiction:</vt:lpstr>
      <vt:lpstr>Fact or Fiction:</vt:lpstr>
      <vt:lpstr>Fact or Fiction:</vt:lpstr>
      <vt:lpstr>Universal Values in Public Schools </vt:lpstr>
      <vt:lpstr>Terminology</vt:lpstr>
      <vt:lpstr>Sexuality &amp; Sexual Identity in Adolescence</vt:lpstr>
      <vt:lpstr>Gender &amp; Gender Identity</vt:lpstr>
      <vt:lpstr>Terminology</vt:lpstr>
      <vt:lpstr>Terminology</vt:lpstr>
      <vt:lpstr>Terminology</vt:lpstr>
      <vt:lpstr>Sexual Identity Development (Cass’ Model)</vt:lpstr>
      <vt:lpstr>Law  &amp; Policies</vt:lpstr>
      <vt:lpstr>Law  &amp; Policies</vt:lpstr>
      <vt:lpstr>Law  &amp; Policies</vt:lpstr>
      <vt:lpstr>Law  &amp; Policies</vt:lpstr>
      <vt:lpstr>Law  &amp; Policies</vt:lpstr>
      <vt:lpstr>Law  &amp; Policies</vt:lpstr>
      <vt:lpstr>Counselor Strategies</vt:lpstr>
      <vt:lpstr>Counselor Strategies</vt:lpstr>
      <vt:lpstr>Why Have GSAs?</vt:lpstr>
      <vt:lpstr>What are GSAs?</vt:lpstr>
      <vt:lpstr>How do I start a GSA?</vt:lpstr>
      <vt:lpstr>Local Resources  (Chicago Area)</vt:lpstr>
      <vt:lpstr>National Resources/ Family &amp; Educator  </vt:lpstr>
      <vt:lpstr>Family &amp; Educator Resources</vt:lpstr>
      <vt:lpstr>Resources in Your Packet</vt:lpstr>
      <vt:lpstr>Time for Action!</vt:lpstr>
      <vt:lpstr>Questions &amp; Comments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CptnAwesome</dc:creator>
  <cp:lastModifiedBy>vwalsh-rock</cp:lastModifiedBy>
  <cp:revision>38</cp:revision>
  <dcterms:created xsi:type="dcterms:W3CDTF">2012-10-19T03:13:08Z</dcterms:created>
  <dcterms:modified xsi:type="dcterms:W3CDTF">2012-10-20T14:05:30Z</dcterms:modified>
</cp:coreProperties>
</file>